
<file path=[Content_Types].xml><?xml version="1.0" encoding="utf-8"?>
<Types xmlns="http://schemas.openxmlformats.org/package/2006/content-types">
  <Override PartName="/ppt/slides/slide14.xml" ContentType="application/vnd.openxmlformats-officedocument.presentationml.slide+xml"/>
  <Override PartName="/ppt/slideMasters/slideMaster2.xml" ContentType="application/vnd.openxmlformats-officedocument.presentationml.slideMaster+xml"/>
  <Override PartName="/ppt/embeddings/oleObject1.bin" ContentType="application/vnd.openxmlformats-officedocument.oleObject"/>
  <Default Extension="xml" ContentType="application/xml"/>
  <Override PartName="/ppt/tableStyles.xml" ContentType="application/vnd.openxmlformats-officedocument.presentationml.tableStyles+xml"/>
  <Override PartName="/ppt/theme/theme7.xml" ContentType="application/vnd.openxmlformats-officedocument.them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1.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Masters/slideMaster8.xml" ContentType="application/vnd.openxmlformats-officedocument.presentationml.slideMaster+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theme/theme6.xml" ContentType="application/vnd.openxmlformats-officedocument.theme+xml"/>
  <Override PartName="/ppt/handoutMasters/handoutMaster1.xml" ContentType="application/vnd.openxmlformats-officedocument.presentationml.handoutMaster+xml"/>
  <Override PartName="/ppt/slideLayouts/slideLayout15.xml" ContentType="application/vnd.openxmlformats-officedocument.presentationml.slideLayout+xml"/>
  <Default Extension="vml" ContentType="application/vnd.openxmlformats-officedocument.vmlDrawing"/>
  <Override PartName="/ppt/slides/slide20.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Masters/slideMaster7.xml" ContentType="application/vnd.openxmlformats-officedocument.presentationml.slideMaster+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presProps.xml" ContentType="application/vnd.openxmlformats-officedocument.presentationml.presProps+xml"/>
  <Override PartName="/ppt/theme/theme5.xml" ContentType="application/vnd.openxmlformats-officedocument.theme+xml"/>
  <Override PartName="/ppt/slides/slide26.xml" ContentType="application/vnd.openxmlformats-officedocument.presentationml.slide+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s/slide3.xml" ContentType="application/vnd.openxmlformats-officedocument.presentationml.slide+xml"/>
  <Override PartName="/ppt/slides/slide18.xml" ContentType="application/vnd.openxmlformats-officedocument.presentationml.slide+xml"/>
  <Override PartName="/ppt/slideMasters/slideMaster6.xml" ContentType="application/vnd.openxmlformats-officedocument.presentationml.slideMaster+xml"/>
  <Override PartName="/ppt/slideLayouts/slideLayout3.xml" ContentType="application/vnd.openxmlformats-officedocument.presentationml.slideLayout+xml"/>
  <Override PartName="/ppt/slides/slide11.xml" ContentType="application/vnd.openxmlformats-officedocument.presentationml.slide+xml"/>
  <Override PartName="/ppt/theme/theme4.xml" ContentType="application/vnd.openxmlformats-officedocument.them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Masters/slideMaster5.xml" ContentType="application/vnd.openxmlformats-officedocument.presentationml.slideMaster+xml"/>
  <Override PartName="/ppt/slides/slide10.xml" ContentType="application/vnd.openxmlformats-officedocument.presentationml.slide+xml"/>
  <Override PartName="/docProps/app.xml" ContentType="application/vnd.openxmlformats-officedocument.extended-properties+xml"/>
  <Override PartName="/ppt/slideLayouts/slideLayout19.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slideMasters/slideMaster4.xml" ContentType="application/vnd.openxmlformats-officedocument.presentationml.slideMaster+xml"/>
  <Default Extension="jpeg" ContentType="image/jpeg"/>
  <Override PartName="/ppt/viewProps.xml" ContentType="application/vnd.openxmlformats-officedocument.presentationml.viewProps+xml"/>
  <Override PartName="/ppt/theme/theme9.xml" ContentType="application/vnd.openxmlformats-officedocument.theme+xml"/>
  <Override PartName="/ppt/theme/theme11.xml" ContentType="application/vnd.openxmlformats-officedocument.theme+xml"/>
  <Override PartName="/ppt/slideLayouts/slideLayout18.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Override PartName="/ppt/theme/theme8.xml" ContentType="application/vnd.openxmlformats-officedocument.theme+xml"/>
  <Override PartName="/ppt/theme/theme10.xml" ContentType="application/vnd.openxmlformats-officedocument.theme+xml"/>
  <Override PartName="/ppt/slideLayouts/slideLayout17.xml" ContentType="application/vnd.openxmlformats-officedocument.presentationml.slideLayout+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Masters/slideMaster9.xml" ContentType="application/vnd.openxmlformats-officedocument.presentationml.slideMaster+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p:sldMasterIdLst>
    <p:sldMasterId id="2147483652" r:id="rId1"/>
    <p:sldMasterId id="2147484598" r:id="rId2"/>
    <p:sldMasterId id="2147484602" r:id="rId3"/>
    <p:sldMasterId id="2147484608" r:id="rId4"/>
    <p:sldMasterId id="2147484612" r:id="rId5"/>
    <p:sldMasterId id="2147484614" r:id="rId6"/>
    <p:sldMasterId id="2147484683" r:id="rId7"/>
    <p:sldMasterId id="2147484685" r:id="rId8"/>
    <p:sldMasterId id="2147484687" r:id="rId9"/>
  </p:sldMasterIdLst>
  <p:notesMasterIdLst>
    <p:notesMasterId r:id="rId36"/>
  </p:notesMasterIdLst>
  <p:handoutMasterIdLst>
    <p:handoutMasterId r:id="rId37"/>
  </p:handoutMasterIdLst>
  <p:sldIdLst>
    <p:sldId id="903" r:id="rId10"/>
    <p:sldId id="974" r:id="rId11"/>
    <p:sldId id="1036" r:id="rId12"/>
    <p:sldId id="992" r:id="rId13"/>
    <p:sldId id="1037" r:id="rId14"/>
    <p:sldId id="983" r:id="rId15"/>
    <p:sldId id="984" r:id="rId16"/>
    <p:sldId id="1038" r:id="rId17"/>
    <p:sldId id="1039" r:id="rId18"/>
    <p:sldId id="1041" r:id="rId19"/>
    <p:sldId id="989" r:id="rId20"/>
    <p:sldId id="1040" r:id="rId21"/>
    <p:sldId id="1042" r:id="rId22"/>
    <p:sldId id="1043" r:id="rId23"/>
    <p:sldId id="1044" r:id="rId24"/>
    <p:sldId id="1045" r:id="rId25"/>
    <p:sldId id="1046" r:id="rId26"/>
    <p:sldId id="990" r:id="rId27"/>
    <p:sldId id="1048" r:id="rId28"/>
    <p:sldId id="1047" r:id="rId29"/>
    <p:sldId id="1049" r:id="rId30"/>
    <p:sldId id="953" r:id="rId31"/>
    <p:sldId id="1050" r:id="rId32"/>
    <p:sldId id="1051" r:id="rId33"/>
    <p:sldId id="960" r:id="rId34"/>
    <p:sldId id="991" r:id="rId35"/>
  </p:sldIdLst>
  <p:sldSz cx="9144000" cy="6858000" type="screen4x3"/>
  <p:notesSz cx="7010400" cy="9296400"/>
  <p:defaultTextStyle>
    <a:defPPr>
      <a:defRPr lang="en-US"/>
    </a:defPPr>
    <a:lvl1pPr algn="l" rtl="0" eaLnBrk="0" fontAlgn="base" hangingPunct="0">
      <a:spcBef>
        <a:spcPct val="0"/>
      </a:spcBef>
      <a:spcAft>
        <a:spcPct val="0"/>
      </a:spcAft>
      <a:defRPr sz="2000" b="1" kern="1200">
        <a:solidFill>
          <a:schemeClr val="tx1"/>
        </a:solidFill>
        <a:latin typeface="Arial Narrow" pitchFamily="34" charset="0"/>
        <a:ea typeface="+mn-ea"/>
        <a:cs typeface="+mn-cs"/>
      </a:defRPr>
    </a:lvl1pPr>
    <a:lvl2pPr marL="457124" algn="l" rtl="0" eaLnBrk="0" fontAlgn="base" hangingPunct="0">
      <a:spcBef>
        <a:spcPct val="0"/>
      </a:spcBef>
      <a:spcAft>
        <a:spcPct val="0"/>
      </a:spcAft>
      <a:defRPr sz="2000" b="1" kern="1200">
        <a:solidFill>
          <a:schemeClr val="tx1"/>
        </a:solidFill>
        <a:latin typeface="Arial Narrow" pitchFamily="34" charset="0"/>
        <a:ea typeface="+mn-ea"/>
        <a:cs typeface="+mn-cs"/>
      </a:defRPr>
    </a:lvl2pPr>
    <a:lvl3pPr marL="914246" algn="l" rtl="0" eaLnBrk="0" fontAlgn="base" hangingPunct="0">
      <a:spcBef>
        <a:spcPct val="0"/>
      </a:spcBef>
      <a:spcAft>
        <a:spcPct val="0"/>
      </a:spcAft>
      <a:defRPr sz="2000" b="1" kern="1200">
        <a:solidFill>
          <a:schemeClr val="tx1"/>
        </a:solidFill>
        <a:latin typeface="Arial Narrow" pitchFamily="34" charset="0"/>
        <a:ea typeface="+mn-ea"/>
        <a:cs typeface="+mn-cs"/>
      </a:defRPr>
    </a:lvl3pPr>
    <a:lvl4pPr marL="1371370" algn="l" rtl="0" eaLnBrk="0" fontAlgn="base" hangingPunct="0">
      <a:spcBef>
        <a:spcPct val="0"/>
      </a:spcBef>
      <a:spcAft>
        <a:spcPct val="0"/>
      </a:spcAft>
      <a:defRPr sz="2000" b="1" kern="1200">
        <a:solidFill>
          <a:schemeClr val="tx1"/>
        </a:solidFill>
        <a:latin typeface="Arial Narrow" pitchFamily="34" charset="0"/>
        <a:ea typeface="+mn-ea"/>
        <a:cs typeface="+mn-cs"/>
      </a:defRPr>
    </a:lvl4pPr>
    <a:lvl5pPr marL="1828492" algn="l" rtl="0" eaLnBrk="0" fontAlgn="base" hangingPunct="0">
      <a:spcBef>
        <a:spcPct val="0"/>
      </a:spcBef>
      <a:spcAft>
        <a:spcPct val="0"/>
      </a:spcAft>
      <a:defRPr sz="2000" b="1" kern="1200">
        <a:solidFill>
          <a:schemeClr val="tx1"/>
        </a:solidFill>
        <a:latin typeface="Arial Narrow" pitchFamily="34" charset="0"/>
        <a:ea typeface="+mn-ea"/>
        <a:cs typeface="+mn-cs"/>
      </a:defRPr>
    </a:lvl5pPr>
    <a:lvl6pPr marL="2285616" algn="l" defTabSz="914246" rtl="0" eaLnBrk="1" latinLnBrk="0" hangingPunct="1">
      <a:defRPr sz="2000" b="1" kern="1200">
        <a:solidFill>
          <a:schemeClr val="tx1"/>
        </a:solidFill>
        <a:latin typeface="Arial Narrow" pitchFamily="34" charset="0"/>
        <a:ea typeface="+mn-ea"/>
        <a:cs typeface="+mn-cs"/>
      </a:defRPr>
    </a:lvl6pPr>
    <a:lvl7pPr marL="2742739" algn="l" defTabSz="914246" rtl="0" eaLnBrk="1" latinLnBrk="0" hangingPunct="1">
      <a:defRPr sz="2000" b="1" kern="1200">
        <a:solidFill>
          <a:schemeClr val="tx1"/>
        </a:solidFill>
        <a:latin typeface="Arial Narrow" pitchFamily="34" charset="0"/>
        <a:ea typeface="+mn-ea"/>
        <a:cs typeface="+mn-cs"/>
      </a:defRPr>
    </a:lvl7pPr>
    <a:lvl8pPr marL="3199862" algn="l" defTabSz="914246" rtl="0" eaLnBrk="1" latinLnBrk="0" hangingPunct="1">
      <a:defRPr sz="2000" b="1" kern="1200">
        <a:solidFill>
          <a:schemeClr val="tx1"/>
        </a:solidFill>
        <a:latin typeface="Arial Narrow" pitchFamily="34" charset="0"/>
        <a:ea typeface="+mn-ea"/>
        <a:cs typeface="+mn-cs"/>
      </a:defRPr>
    </a:lvl8pPr>
    <a:lvl9pPr marL="3656986" algn="l" defTabSz="914246" rtl="0" eaLnBrk="1" latinLnBrk="0" hangingPunct="1">
      <a:defRPr sz="2000" b="1" kern="1200">
        <a:solidFill>
          <a:schemeClr val="tx1"/>
        </a:solidFill>
        <a:latin typeface="Arial Narrow"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0000FF"/>
    <a:srgbClr val="008000"/>
    <a:srgbClr val="FF9933"/>
    <a:srgbClr val="CC9900"/>
    <a:srgbClr val="339966"/>
    <a:srgbClr val="FF9900"/>
    <a:srgbClr val="005BB6"/>
    <a:srgbClr val="FAB388"/>
    <a:srgbClr val="66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9450" autoAdjust="0"/>
    <p:restoredTop sz="95815" autoAdjust="0"/>
  </p:normalViewPr>
  <p:slideViewPr>
    <p:cSldViewPr snapToGrid="0">
      <p:cViewPr varScale="1">
        <p:scale>
          <a:sx n="145" d="100"/>
          <a:sy n="145" d="100"/>
        </p:scale>
        <p:origin x="-992" y="-96"/>
      </p:cViewPr>
      <p:guideLst>
        <p:guide orient="horz" pos="432"/>
        <p:guide orient="horz" pos="2832"/>
        <p:guide pos="2880"/>
        <p:guide pos="30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30"/>
    </p:cViewPr>
  </p:sorterViewPr>
  <p:notesViewPr>
    <p:cSldViewPr snapToGrid="0">
      <p:cViewPr varScale="1">
        <p:scale>
          <a:sx n="88" d="100"/>
          <a:sy n="88" d="100"/>
        </p:scale>
        <p:origin x="-1860" y="-120"/>
      </p:cViewPr>
      <p:guideLst>
        <p:guide orient="horz" pos="2928"/>
        <p:guide pos="2207"/>
      </p:guideLst>
    </p:cSldViewPr>
  </p:notes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590"/>
            <a:ext cx="3037628" cy="465774"/>
          </a:xfrm>
          <a:prstGeom prst="rect">
            <a:avLst/>
          </a:prstGeom>
          <a:noFill/>
          <a:ln w="9525">
            <a:noFill/>
            <a:miter lim="800000"/>
            <a:headEnd/>
            <a:tailEnd/>
          </a:ln>
          <a:effectLst/>
        </p:spPr>
        <p:txBody>
          <a:bodyPr vert="horz" wrap="square" lIns="19405" tIns="0" rIns="19405" bIns="0" numCol="1" anchor="t" anchorCtr="0" compatLnSpc="1">
            <a:prstTxWarp prst="textNoShape">
              <a:avLst/>
            </a:prstTxWarp>
          </a:bodyPr>
          <a:lstStyle>
            <a:lvl1pPr defTabSz="926901">
              <a:defRPr sz="1100" b="0" i="1">
                <a:solidFill>
                  <a:srgbClr val="C2C7BD"/>
                </a:solidFill>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3972773" y="-1590"/>
            <a:ext cx="3037628" cy="465774"/>
          </a:xfrm>
          <a:prstGeom prst="rect">
            <a:avLst/>
          </a:prstGeom>
          <a:noFill/>
          <a:ln w="9525">
            <a:noFill/>
            <a:miter lim="800000"/>
            <a:headEnd/>
            <a:tailEnd/>
          </a:ln>
          <a:effectLst/>
        </p:spPr>
        <p:txBody>
          <a:bodyPr vert="horz" wrap="square" lIns="19405" tIns="0" rIns="19405" bIns="0" numCol="1" anchor="t" anchorCtr="0" compatLnSpc="1">
            <a:prstTxWarp prst="textNoShape">
              <a:avLst/>
            </a:prstTxWarp>
          </a:bodyPr>
          <a:lstStyle>
            <a:lvl1pPr algn="r" defTabSz="926901">
              <a:defRPr sz="1100" b="0" i="1">
                <a:solidFill>
                  <a:srgbClr val="C2C7BD"/>
                </a:solidFill>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8832216"/>
            <a:ext cx="3037628" cy="464184"/>
          </a:xfrm>
          <a:prstGeom prst="rect">
            <a:avLst/>
          </a:prstGeom>
          <a:noFill/>
          <a:ln w="9525">
            <a:noFill/>
            <a:miter lim="800000"/>
            <a:headEnd/>
            <a:tailEnd/>
          </a:ln>
          <a:effectLst/>
        </p:spPr>
        <p:txBody>
          <a:bodyPr vert="horz" wrap="square" lIns="19405" tIns="0" rIns="19405" bIns="0" numCol="1" anchor="b" anchorCtr="0" compatLnSpc="1">
            <a:prstTxWarp prst="textNoShape">
              <a:avLst/>
            </a:prstTxWarp>
          </a:bodyPr>
          <a:lstStyle>
            <a:lvl1pPr defTabSz="926901">
              <a:defRPr sz="1100" b="0" i="1">
                <a:solidFill>
                  <a:srgbClr val="C2C7BD"/>
                </a:solidFill>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3972773" y="8832216"/>
            <a:ext cx="3037628" cy="464184"/>
          </a:xfrm>
          <a:prstGeom prst="rect">
            <a:avLst/>
          </a:prstGeom>
          <a:noFill/>
          <a:ln w="9525">
            <a:noFill/>
            <a:miter lim="800000"/>
            <a:headEnd/>
            <a:tailEnd/>
          </a:ln>
          <a:effectLst/>
        </p:spPr>
        <p:txBody>
          <a:bodyPr vert="horz" wrap="square" lIns="19405" tIns="0" rIns="19405" bIns="0" numCol="1" anchor="b" anchorCtr="0" compatLnSpc="1">
            <a:prstTxWarp prst="textNoShape">
              <a:avLst/>
            </a:prstTxWarp>
          </a:bodyPr>
          <a:lstStyle>
            <a:lvl1pPr algn="r" defTabSz="926901">
              <a:defRPr sz="1100" b="0" i="1">
                <a:solidFill>
                  <a:srgbClr val="C2C7BD"/>
                </a:solidFill>
                <a:latin typeface="Arial" charset="0"/>
              </a:defRPr>
            </a:lvl1pPr>
          </a:lstStyle>
          <a:p>
            <a:pPr>
              <a:defRPr/>
            </a:pPr>
            <a:fld id="{4D6BAC94-C35E-4EDE-A016-FE7E56BAD542}"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90"/>
            <a:ext cx="3037628" cy="465774"/>
          </a:xfrm>
          <a:prstGeom prst="rect">
            <a:avLst/>
          </a:prstGeom>
          <a:noFill/>
          <a:ln w="9525">
            <a:noFill/>
            <a:miter lim="800000"/>
            <a:headEnd/>
            <a:tailEnd/>
          </a:ln>
          <a:effectLst/>
        </p:spPr>
        <p:txBody>
          <a:bodyPr vert="horz" wrap="square" lIns="19405" tIns="0" rIns="19405" bIns="0" numCol="1" anchor="t" anchorCtr="0" compatLnSpc="1">
            <a:prstTxWarp prst="textNoShape">
              <a:avLst/>
            </a:prstTxWarp>
          </a:bodyPr>
          <a:lstStyle>
            <a:lvl1pPr defTabSz="926901">
              <a:defRPr sz="1100" b="0" i="1">
                <a:latin typeface="Times New Roman" pitchFamily="18" charset="0"/>
              </a:defRPr>
            </a:lvl1pPr>
          </a:lstStyle>
          <a:p>
            <a:pPr>
              <a:defRPr/>
            </a:pPr>
            <a:endParaRPr lang="en-US" dirty="0"/>
          </a:p>
        </p:txBody>
      </p:sp>
      <p:sp>
        <p:nvSpPr>
          <p:cNvPr id="2051" name="Rectangle 3"/>
          <p:cNvSpPr>
            <a:spLocks noGrp="1" noChangeArrowheads="1"/>
          </p:cNvSpPr>
          <p:nvPr>
            <p:ph type="dt" idx="1"/>
          </p:nvPr>
        </p:nvSpPr>
        <p:spPr bwMode="auto">
          <a:xfrm>
            <a:off x="3972773" y="-1590"/>
            <a:ext cx="3037628" cy="465774"/>
          </a:xfrm>
          <a:prstGeom prst="rect">
            <a:avLst/>
          </a:prstGeom>
          <a:noFill/>
          <a:ln w="9525">
            <a:noFill/>
            <a:miter lim="800000"/>
            <a:headEnd/>
            <a:tailEnd/>
          </a:ln>
          <a:effectLst/>
        </p:spPr>
        <p:txBody>
          <a:bodyPr vert="horz" wrap="square" lIns="19405" tIns="0" rIns="19405" bIns="0" numCol="1" anchor="t" anchorCtr="0" compatLnSpc="1">
            <a:prstTxWarp prst="textNoShape">
              <a:avLst/>
            </a:prstTxWarp>
          </a:bodyPr>
          <a:lstStyle>
            <a:lvl1pPr algn="r" defTabSz="926901">
              <a:defRPr sz="1100" b="0" i="1">
                <a:latin typeface="Times New Roman" pitchFamily="18" charset="0"/>
              </a:defRPr>
            </a:lvl1pPr>
          </a:lstStyle>
          <a:p>
            <a:pPr>
              <a:defRPr/>
            </a:pPr>
            <a:endParaRPr lang="en-US" dirty="0"/>
          </a:p>
        </p:txBody>
      </p:sp>
      <p:sp>
        <p:nvSpPr>
          <p:cNvPr id="2052" name="Rectangle 4"/>
          <p:cNvSpPr>
            <a:spLocks noGrp="1" noChangeArrowheads="1"/>
          </p:cNvSpPr>
          <p:nvPr>
            <p:ph type="ftr" sz="quarter" idx="4"/>
          </p:nvPr>
        </p:nvSpPr>
        <p:spPr bwMode="auto">
          <a:xfrm>
            <a:off x="0" y="8832216"/>
            <a:ext cx="3037628" cy="464184"/>
          </a:xfrm>
          <a:prstGeom prst="rect">
            <a:avLst/>
          </a:prstGeom>
          <a:noFill/>
          <a:ln w="9525">
            <a:noFill/>
            <a:miter lim="800000"/>
            <a:headEnd/>
            <a:tailEnd/>
          </a:ln>
          <a:effectLst/>
        </p:spPr>
        <p:txBody>
          <a:bodyPr vert="horz" wrap="square" lIns="19405" tIns="0" rIns="19405" bIns="0" numCol="1" anchor="b" anchorCtr="0" compatLnSpc="1">
            <a:prstTxWarp prst="textNoShape">
              <a:avLst/>
            </a:prstTxWarp>
          </a:bodyPr>
          <a:lstStyle>
            <a:lvl1pPr defTabSz="926901">
              <a:defRPr sz="1100" b="0" i="1">
                <a:latin typeface="Times New Roman" pitchFamily="18" charset="0"/>
              </a:defRPr>
            </a:lvl1pPr>
          </a:lstStyle>
          <a:p>
            <a:pPr>
              <a:defRPr/>
            </a:pPr>
            <a:endParaRPr lang="en-US" dirty="0"/>
          </a:p>
        </p:txBody>
      </p:sp>
      <p:sp>
        <p:nvSpPr>
          <p:cNvPr id="2053" name="Rectangle 5"/>
          <p:cNvSpPr>
            <a:spLocks noGrp="1" noChangeArrowheads="1"/>
          </p:cNvSpPr>
          <p:nvPr>
            <p:ph type="sldNum" sz="quarter" idx="5"/>
          </p:nvPr>
        </p:nvSpPr>
        <p:spPr bwMode="auto">
          <a:xfrm>
            <a:off x="3972773" y="8832216"/>
            <a:ext cx="3037628" cy="464184"/>
          </a:xfrm>
          <a:prstGeom prst="rect">
            <a:avLst/>
          </a:prstGeom>
          <a:noFill/>
          <a:ln w="9525">
            <a:noFill/>
            <a:miter lim="800000"/>
            <a:headEnd/>
            <a:tailEnd/>
          </a:ln>
          <a:effectLst/>
        </p:spPr>
        <p:txBody>
          <a:bodyPr vert="horz" wrap="square" lIns="19405" tIns="0" rIns="19405" bIns="0" numCol="1" anchor="b" anchorCtr="0" compatLnSpc="1">
            <a:prstTxWarp prst="textNoShape">
              <a:avLst/>
            </a:prstTxWarp>
          </a:bodyPr>
          <a:lstStyle>
            <a:lvl1pPr algn="r" defTabSz="926901">
              <a:defRPr sz="1100" b="0" i="1">
                <a:latin typeface="Times New Roman" pitchFamily="18" charset="0"/>
              </a:defRPr>
            </a:lvl1pPr>
          </a:lstStyle>
          <a:p>
            <a:pPr>
              <a:defRPr/>
            </a:pPr>
            <a:fld id="{2F5C17DE-27D7-4684-A7E7-EF999223C790}" type="slidenum">
              <a:rPr lang="en-US"/>
              <a:pPr>
                <a:defRPr/>
              </a:pPr>
              <a:t>‹#›</a:t>
            </a:fld>
            <a:endParaRPr lang="en-US" dirty="0"/>
          </a:p>
        </p:txBody>
      </p:sp>
      <p:sp>
        <p:nvSpPr>
          <p:cNvPr id="2054" name="Rectangle 6"/>
          <p:cNvSpPr>
            <a:spLocks noGrp="1" noChangeArrowheads="1"/>
          </p:cNvSpPr>
          <p:nvPr>
            <p:ph type="body" sz="quarter" idx="3"/>
          </p:nvPr>
        </p:nvSpPr>
        <p:spPr bwMode="auto">
          <a:xfrm>
            <a:off x="933555" y="4414519"/>
            <a:ext cx="5143293" cy="4185605"/>
          </a:xfrm>
          <a:prstGeom prst="rect">
            <a:avLst/>
          </a:prstGeom>
          <a:noFill/>
          <a:ln w="9525">
            <a:noFill/>
            <a:miter lim="800000"/>
            <a:headEnd/>
            <a:tailEnd/>
          </a:ln>
          <a:effectLst/>
        </p:spPr>
        <p:txBody>
          <a:bodyPr vert="horz" wrap="square" lIns="93793" tIns="46898" rIns="93793" bIns="4689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3" name="Rectangle 7"/>
          <p:cNvSpPr>
            <a:spLocks noGrp="1" noRot="1" noChangeAspect="1" noChangeArrowheads="1" noTextEdit="1"/>
          </p:cNvSpPr>
          <p:nvPr>
            <p:ph type="sldImg" idx="2"/>
          </p:nvPr>
        </p:nvSpPr>
        <p:spPr bwMode="auto">
          <a:xfrm>
            <a:off x="1182688" y="698500"/>
            <a:ext cx="4643437" cy="3482975"/>
          </a:xfrm>
          <a:prstGeom prst="rect">
            <a:avLst/>
          </a:prstGeom>
          <a:noFill/>
          <a:ln w="12700">
            <a:solidFill>
              <a:schemeClr val="tx1"/>
            </a:solidFill>
            <a:miter lim="800000"/>
            <a:headEnd/>
            <a:tailEnd/>
          </a:ln>
        </p:spPr>
      </p:sp>
    </p:spTree>
  </p:cSld>
  <p:clrMap bg1="lt1" tx1="dk1" bg2="lt2" tx2="dk2" accent1="accent1" accent2="accent2" accent3="accent3" accent4="accent4" accent5="accent5" accent6="accent6" hlink="hlink" folHlink="folHlink"/>
  <p:notesStyle>
    <a:lvl1pPr algn="l" defTabSz="911072" rtl="0" eaLnBrk="0" fontAlgn="base" hangingPunct="0">
      <a:spcBef>
        <a:spcPct val="30000"/>
      </a:spcBef>
      <a:spcAft>
        <a:spcPct val="0"/>
      </a:spcAft>
      <a:defRPr sz="1200" kern="1200">
        <a:solidFill>
          <a:schemeClr val="tx1"/>
        </a:solidFill>
        <a:latin typeface="Arial" charset="0"/>
        <a:ea typeface="+mn-ea"/>
        <a:cs typeface="+mn-cs"/>
      </a:defRPr>
    </a:lvl1pPr>
    <a:lvl2pPr marL="455536" algn="l" defTabSz="911072" rtl="0" eaLnBrk="0" fontAlgn="base" hangingPunct="0">
      <a:spcBef>
        <a:spcPct val="30000"/>
      </a:spcBef>
      <a:spcAft>
        <a:spcPct val="0"/>
      </a:spcAft>
      <a:defRPr sz="1200" kern="1200">
        <a:solidFill>
          <a:schemeClr val="tx1"/>
        </a:solidFill>
        <a:latin typeface="Arial" charset="0"/>
        <a:ea typeface="+mn-ea"/>
        <a:cs typeface="+mn-cs"/>
      </a:defRPr>
    </a:lvl2pPr>
    <a:lvl3pPr marL="912660" algn="l" defTabSz="911072" rtl="0" eaLnBrk="0" fontAlgn="base" hangingPunct="0">
      <a:spcBef>
        <a:spcPct val="30000"/>
      </a:spcBef>
      <a:spcAft>
        <a:spcPct val="0"/>
      </a:spcAft>
      <a:defRPr sz="1200" kern="1200">
        <a:solidFill>
          <a:schemeClr val="tx1"/>
        </a:solidFill>
        <a:latin typeface="Arial" charset="0"/>
        <a:ea typeface="+mn-ea"/>
        <a:cs typeface="+mn-cs"/>
      </a:defRPr>
    </a:lvl3pPr>
    <a:lvl4pPr marL="1368195" algn="l" defTabSz="911072" rtl="0" eaLnBrk="0" fontAlgn="base" hangingPunct="0">
      <a:spcBef>
        <a:spcPct val="30000"/>
      </a:spcBef>
      <a:spcAft>
        <a:spcPct val="0"/>
      </a:spcAft>
      <a:defRPr sz="1200" kern="1200">
        <a:solidFill>
          <a:schemeClr val="tx1"/>
        </a:solidFill>
        <a:latin typeface="Arial" charset="0"/>
        <a:ea typeface="+mn-ea"/>
        <a:cs typeface="+mn-cs"/>
      </a:defRPr>
    </a:lvl4pPr>
    <a:lvl5pPr marL="1825319" algn="l" defTabSz="911072" rtl="0" eaLnBrk="0" fontAlgn="base" hangingPunct="0">
      <a:spcBef>
        <a:spcPct val="30000"/>
      </a:spcBef>
      <a:spcAft>
        <a:spcPct val="0"/>
      </a:spcAft>
      <a:defRPr sz="1200" kern="1200">
        <a:solidFill>
          <a:schemeClr val="tx1"/>
        </a:solidFill>
        <a:latin typeface="Arial" charset="0"/>
        <a:ea typeface="+mn-ea"/>
        <a:cs typeface="+mn-cs"/>
      </a:defRPr>
    </a:lvl5pPr>
    <a:lvl6pPr marL="2285616" algn="l" defTabSz="914246" rtl="0" eaLnBrk="1" latinLnBrk="0" hangingPunct="1">
      <a:defRPr sz="1200" kern="1200">
        <a:solidFill>
          <a:schemeClr val="tx1"/>
        </a:solidFill>
        <a:latin typeface="+mn-lt"/>
        <a:ea typeface="+mn-ea"/>
        <a:cs typeface="+mn-cs"/>
      </a:defRPr>
    </a:lvl6pPr>
    <a:lvl7pPr marL="2742739" algn="l" defTabSz="914246" rtl="0" eaLnBrk="1" latinLnBrk="0" hangingPunct="1">
      <a:defRPr sz="1200" kern="1200">
        <a:solidFill>
          <a:schemeClr val="tx1"/>
        </a:solidFill>
        <a:latin typeface="+mn-lt"/>
        <a:ea typeface="+mn-ea"/>
        <a:cs typeface="+mn-cs"/>
      </a:defRPr>
    </a:lvl7pPr>
    <a:lvl8pPr marL="3199862" algn="l" defTabSz="914246" rtl="0" eaLnBrk="1" latinLnBrk="0" hangingPunct="1">
      <a:defRPr sz="1200" kern="1200">
        <a:solidFill>
          <a:schemeClr val="tx1"/>
        </a:solidFill>
        <a:latin typeface="+mn-lt"/>
        <a:ea typeface="+mn-ea"/>
        <a:cs typeface="+mn-cs"/>
      </a:defRPr>
    </a:lvl8pPr>
    <a:lvl9pPr marL="3656986" algn="l" defTabSz="9142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182688" y="698500"/>
            <a:ext cx="4643437" cy="3482975"/>
          </a:xfrm>
          <a:noFill/>
          <a:ln>
            <a:solidFill>
              <a:srgbClr val="000000"/>
            </a:solidFill>
            <a:miter lim="800000"/>
            <a:headEnd/>
            <a:tailEnd/>
          </a:ln>
        </p:spPr>
      </p:sp>
      <p:sp>
        <p:nvSpPr>
          <p:cNvPr id="15362" name="Notes Placeholder 2"/>
          <p:cNvSpPr>
            <a:spLocks noGrp="1"/>
          </p:cNvSpPr>
          <p:nvPr>
            <p:ph type="body" idx="1"/>
          </p:nvPr>
        </p:nvSpPr>
        <p:spPr bwMode="auto">
          <a:noFill/>
        </p:spPr>
        <p:txBody>
          <a:bodyPr/>
          <a:lstStyle/>
          <a:p>
            <a:pPr eaLnBrk="1" hangingPunct="1">
              <a:spcBef>
                <a:spcPct val="0"/>
              </a:spcBef>
            </a:pPr>
            <a:endParaRPr lang="en-US" dirty="0" smtClean="0">
              <a:ea typeface="ＭＳ Ｐゴシック" charset="-128"/>
            </a:endParaRPr>
          </a:p>
        </p:txBody>
      </p:sp>
      <p:sp>
        <p:nvSpPr>
          <p:cNvPr id="15363" name="Slide Number Placeholder 3"/>
          <p:cNvSpPr>
            <a:spLocks noGrp="1"/>
          </p:cNvSpPr>
          <p:nvPr>
            <p:ph type="sldNum" sz="quarter" idx="5"/>
          </p:nvPr>
        </p:nvSpPr>
        <p:spPr bwMode="auto">
          <a:noFill/>
          <a:ln>
            <a:miter lim="800000"/>
            <a:headEnd/>
            <a:tailEnd/>
          </a:ln>
        </p:spPr>
        <p:txBody>
          <a:bodyPr/>
          <a:lstStyle/>
          <a:p>
            <a:fld id="{F9565CD7-F391-4214-801D-F992D383CC37}" type="slidenum">
              <a:rPr lang="en-US"/>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4" indent="0" algn="ctr">
              <a:buNone/>
              <a:defRPr/>
            </a:lvl2pPr>
            <a:lvl3pPr marL="914246" indent="0" algn="ctr">
              <a:buNone/>
              <a:defRPr/>
            </a:lvl3pPr>
            <a:lvl4pPr marL="1371370" indent="0" algn="ctr">
              <a:buNone/>
              <a:defRPr/>
            </a:lvl4pPr>
            <a:lvl5pPr marL="1828492" indent="0" algn="ctr">
              <a:buNone/>
              <a:defRPr/>
            </a:lvl5pPr>
            <a:lvl6pPr marL="2285616" indent="0" algn="ctr">
              <a:buNone/>
              <a:defRPr/>
            </a:lvl6pPr>
            <a:lvl7pPr marL="2742739" indent="0" algn="ctr">
              <a:buNone/>
              <a:defRPr/>
            </a:lvl7pPr>
            <a:lvl8pPr marL="3199862" indent="0" algn="ctr">
              <a:buNone/>
              <a:defRPr/>
            </a:lvl8pPr>
            <a:lvl9pPr marL="3656986" indent="0" algn="ctr">
              <a:buNone/>
              <a:defRPr/>
            </a:lvl9pPr>
          </a:lstStyle>
          <a:p>
            <a:r>
              <a:rPr lang="en-US" smtClean="0"/>
              <a:t>Click to edit Master subtitle style</a:t>
            </a:r>
            <a:endParaRPr lang="en-US"/>
          </a:p>
        </p:txBody>
      </p:sp>
      <p:sp>
        <p:nvSpPr>
          <p:cNvPr id="4" name="Rectangle 1077"/>
          <p:cNvSpPr>
            <a:spLocks noGrp="1" noChangeArrowheads="1"/>
          </p:cNvSpPr>
          <p:nvPr>
            <p:ph type="sldNum" sz="quarter" idx="10"/>
          </p:nvPr>
        </p:nvSpPr>
        <p:spPr>
          <a:ln/>
        </p:spPr>
        <p:txBody>
          <a:bodyPr/>
          <a:lstStyle>
            <a:lvl1pPr>
              <a:defRPr/>
            </a:lvl1pPr>
          </a:lstStyle>
          <a:p>
            <a:pPr>
              <a:defRPr/>
            </a:pPr>
            <a:fld id="{9D7EE088-E074-4496-B7BD-BE7703B42D6F}" type="slidenum">
              <a:rPr lang="en-US"/>
              <a:pPr>
                <a:defRPr/>
              </a:pPr>
              <a:t>‹#›</a:t>
            </a:fld>
            <a:endParaRPr lang="en-US" dirty="0"/>
          </a:p>
        </p:txBody>
      </p:sp>
      <p:sp>
        <p:nvSpPr>
          <p:cNvPr id="5" name="Rectangle 1079"/>
          <p:cNvSpPr>
            <a:spLocks noGrp="1" noChangeArrowheads="1"/>
          </p:cNvSpPr>
          <p:nvPr>
            <p:ph type="dt" sz="half" idx="11"/>
          </p:nvPr>
        </p:nvSpPr>
        <p:spPr>
          <a:ln/>
        </p:spPr>
        <p:txBody>
          <a:bodyPr/>
          <a:lstStyle>
            <a:lvl1pPr>
              <a:defRPr/>
            </a:lvl1pPr>
          </a:lstStyle>
          <a:p>
            <a:pPr>
              <a:defRPr/>
            </a:pPr>
            <a:r>
              <a:rPr lang="en-US" smtClean="0"/>
              <a:t>16 Dec 2011</a:t>
            </a:r>
            <a:endParaRPr lang="en-US" dirty="0"/>
          </a:p>
        </p:txBody>
      </p:sp>
      <p:sp>
        <p:nvSpPr>
          <p:cNvPr id="6" name="Rectangle 1080"/>
          <p:cNvSpPr>
            <a:spLocks noGrp="1" noChangeArrowheads="1"/>
          </p:cNvSpPr>
          <p:nvPr>
            <p:ph type="ftr" sz="quarter" idx="12"/>
          </p:nvPr>
        </p:nvSpPr>
        <p:spPr>
          <a:ln/>
        </p:spPr>
        <p:txBody>
          <a:bodyPr/>
          <a:lstStyle>
            <a:lvl1pPr>
              <a:defRPr/>
            </a:lvl1pPr>
          </a:lstStyle>
          <a:p>
            <a:pPr>
              <a:defRPr/>
            </a:pPr>
            <a:r>
              <a:rPr lang="en-US" smtClean="0"/>
              <a:t>Presentation to: GSFC Code 600 staff</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77"/>
          <p:cNvSpPr>
            <a:spLocks noGrp="1" noChangeArrowheads="1"/>
          </p:cNvSpPr>
          <p:nvPr>
            <p:ph type="sldNum" sz="quarter" idx="10"/>
          </p:nvPr>
        </p:nvSpPr>
        <p:spPr>
          <a:ln/>
        </p:spPr>
        <p:txBody>
          <a:bodyPr/>
          <a:lstStyle>
            <a:lvl1pPr>
              <a:defRPr/>
            </a:lvl1pPr>
          </a:lstStyle>
          <a:p>
            <a:pPr>
              <a:defRPr/>
            </a:pPr>
            <a:fld id="{E94AECFB-5339-4292-9351-A76CDDF2CDB1}" type="slidenum">
              <a:rPr lang="en-US"/>
              <a:pPr>
                <a:defRPr/>
              </a:pPr>
              <a:t>‹#›</a:t>
            </a:fld>
            <a:endParaRPr lang="en-US" dirty="0"/>
          </a:p>
        </p:txBody>
      </p:sp>
      <p:sp>
        <p:nvSpPr>
          <p:cNvPr id="5" name="Rectangle 1079"/>
          <p:cNvSpPr>
            <a:spLocks noGrp="1" noChangeArrowheads="1"/>
          </p:cNvSpPr>
          <p:nvPr>
            <p:ph type="dt" sz="half" idx="11"/>
          </p:nvPr>
        </p:nvSpPr>
        <p:spPr>
          <a:ln/>
        </p:spPr>
        <p:txBody>
          <a:bodyPr/>
          <a:lstStyle>
            <a:lvl1pPr>
              <a:defRPr/>
            </a:lvl1pPr>
          </a:lstStyle>
          <a:p>
            <a:pPr>
              <a:defRPr/>
            </a:pPr>
            <a:r>
              <a:rPr lang="en-US" smtClean="0"/>
              <a:t>16 Dec 2011</a:t>
            </a:r>
            <a:endParaRPr lang="en-US" dirty="0"/>
          </a:p>
        </p:txBody>
      </p:sp>
      <p:sp>
        <p:nvSpPr>
          <p:cNvPr id="6" name="Rectangle 1080"/>
          <p:cNvSpPr>
            <a:spLocks noGrp="1" noChangeArrowheads="1"/>
          </p:cNvSpPr>
          <p:nvPr>
            <p:ph type="ftr" sz="quarter" idx="12"/>
          </p:nvPr>
        </p:nvSpPr>
        <p:spPr>
          <a:ln/>
        </p:spPr>
        <p:txBody>
          <a:bodyPr/>
          <a:lstStyle>
            <a:lvl1pPr>
              <a:defRPr/>
            </a:lvl1pPr>
          </a:lstStyle>
          <a:p>
            <a:pPr>
              <a:defRPr/>
            </a:pPr>
            <a:r>
              <a:rPr lang="en-US" smtClean="0"/>
              <a:t>Presentation to: GSFC Code 600 staff</a:t>
            </a:r>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3852" y="831852"/>
            <a:ext cx="2068513" cy="5370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6727" y="831852"/>
            <a:ext cx="6054725" cy="5370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77"/>
          <p:cNvSpPr>
            <a:spLocks noGrp="1" noChangeArrowheads="1"/>
          </p:cNvSpPr>
          <p:nvPr>
            <p:ph type="sldNum" sz="quarter" idx="10"/>
          </p:nvPr>
        </p:nvSpPr>
        <p:spPr>
          <a:ln/>
        </p:spPr>
        <p:txBody>
          <a:bodyPr/>
          <a:lstStyle>
            <a:lvl1pPr>
              <a:defRPr/>
            </a:lvl1pPr>
          </a:lstStyle>
          <a:p>
            <a:pPr>
              <a:defRPr/>
            </a:pPr>
            <a:fld id="{675E7B61-7496-469A-BBD5-ED8F2051EEB7}" type="slidenum">
              <a:rPr lang="en-US"/>
              <a:pPr>
                <a:defRPr/>
              </a:pPr>
              <a:t>‹#›</a:t>
            </a:fld>
            <a:endParaRPr lang="en-US" dirty="0"/>
          </a:p>
        </p:txBody>
      </p:sp>
      <p:sp>
        <p:nvSpPr>
          <p:cNvPr id="5" name="Rectangle 1079"/>
          <p:cNvSpPr>
            <a:spLocks noGrp="1" noChangeArrowheads="1"/>
          </p:cNvSpPr>
          <p:nvPr>
            <p:ph type="dt" sz="half" idx="11"/>
          </p:nvPr>
        </p:nvSpPr>
        <p:spPr>
          <a:ln/>
        </p:spPr>
        <p:txBody>
          <a:bodyPr/>
          <a:lstStyle>
            <a:lvl1pPr>
              <a:defRPr/>
            </a:lvl1pPr>
          </a:lstStyle>
          <a:p>
            <a:pPr>
              <a:defRPr/>
            </a:pPr>
            <a:r>
              <a:rPr lang="en-US" smtClean="0"/>
              <a:t>16 Dec 2011</a:t>
            </a:r>
            <a:endParaRPr lang="en-US" dirty="0"/>
          </a:p>
        </p:txBody>
      </p:sp>
      <p:sp>
        <p:nvSpPr>
          <p:cNvPr id="6" name="Rectangle 1080"/>
          <p:cNvSpPr>
            <a:spLocks noGrp="1" noChangeArrowheads="1"/>
          </p:cNvSpPr>
          <p:nvPr>
            <p:ph type="ftr" sz="quarter" idx="12"/>
          </p:nvPr>
        </p:nvSpPr>
        <p:spPr>
          <a:ln/>
        </p:spPr>
        <p:txBody>
          <a:bodyPr/>
          <a:lstStyle>
            <a:lvl1pPr>
              <a:defRPr/>
            </a:lvl1pPr>
          </a:lstStyle>
          <a:p>
            <a:pPr>
              <a:defRPr/>
            </a:pPr>
            <a:r>
              <a:rPr lang="en-US" smtClean="0"/>
              <a:t>Presentation to: GSFC Code 600 staff</a:t>
            </a:r>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2014" y="1665289"/>
            <a:ext cx="4052887"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77"/>
          <p:cNvSpPr>
            <a:spLocks noGrp="1" noChangeArrowheads="1"/>
          </p:cNvSpPr>
          <p:nvPr>
            <p:ph type="sldNum" sz="quarter" idx="10"/>
          </p:nvPr>
        </p:nvSpPr>
        <p:spPr>
          <a:ln/>
        </p:spPr>
        <p:txBody>
          <a:bodyPr/>
          <a:lstStyle>
            <a:lvl1pPr>
              <a:defRPr/>
            </a:lvl1pPr>
          </a:lstStyle>
          <a:p>
            <a:pPr>
              <a:defRPr/>
            </a:pPr>
            <a:fld id="{AFDF9E30-95C5-471B-A3EE-9AD9E41D7782}" type="slidenum">
              <a:rPr lang="en-US"/>
              <a:pPr>
                <a:defRPr/>
              </a:pPr>
              <a:t>‹#›</a:t>
            </a:fld>
            <a:endParaRPr lang="en-US" dirty="0"/>
          </a:p>
        </p:txBody>
      </p:sp>
      <p:sp>
        <p:nvSpPr>
          <p:cNvPr id="6" name="Rectangle 1079"/>
          <p:cNvSpPr>
            <a:spLocks noGrp="1" noChangeArrowheads="1"/>
          </p:cNvSpPr>
          <p:nvPr>
            <p:ph type="dt" sz="half" idx="11"/>
          </p:nvPr>
        </p:nvSpPr>
        <p:spPr>
          <a:ln/>
        </p:spPr>
        <p:txBody>
          <a:bodyPr/>
          <a:lstStyle>
            <a:lvl1pPr>
              <a:defRPr/>
            </a:lvl1pPr>
          </a:lstStyle>
          <a:p>
            <a:pPr>
              <a:defRPr/>
            </a:pPr>
            <a:r>
              <a:rPr lang="en-US" smtClean="0"/>
              <a:t>16 Dec 2011</a:t>
            </a:r>
            <a:endParaRPr lang="en-US" dirty="0"/>
          </a:p>
        </p:txBody>
      </p:sp>
      <p:sp>
        <p:nvSpPr>
          <p:cNvPr id="7" name="Rectangle 1080"/>
          <p:cNvSpPr>
            <a:spLocks noGrp="1" noChangeArrowheads="1"/>
          </p:cNvSpPr>
          <p:nvPr>
            <p:ph type="ftr" sz="quarter" idx="12"/>
          </p:nvPr>
        </p:nvSpPr>
        <p:spPr>
          <a:ln/>
        </p:spPr>
        <p:txBody>
          <a:bodyPr/>
          <a:lstStyle>
            <a:lvl1pPr>
              <a:defRPr/>
            </a:lvl1pPr>
          </a:lstStyle>
          <a:p>
            <a:pPr>
              <a:defRPr/>
            </a:pPr>
            <a:r>
              <a:rPr lang="en-US" smtClean="0"/>
              <a:t>Presentation to: GSFC Code 600 staff</a:t>
            </a:r>
            <a:endParaRPr 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2014" y="1665290"/>
            <a:ext cx="4052887" cy="2192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2014" y="4010025"/>
            <a:ext cx="4052887" cy="2192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77"/>
          <p:cNvSpPr>
            <a:spLocks noGrp="1" noChangeArrowheads="1"/>
          </p:cNvSpPr>
          <p:nvPr>
            <p:ph type="sldNum" sz="quarter" idx="10"/>
          </p:nvPr>
        </p:nvSpPr>
        <p:spPr>
          <a:ln/>
        </p:spPr>
        <p:txBody>
          <a:bodyPr/>
          <a:lstStyle>
            <a:lvl1pPr>
              <a:defRPr/>
            </a:lvl1pPr>
          </a:lstStyle>
          <a:p>
            <a:pPr>
              <a:defRPr/>
            </a:pPr>
            <a:fld id="{F9030AC7-EB40-45C2-8BF1-752D6B192927}" type="slidenum">
              <a:rPr lang="en-US"/>
              <a:pPr>
                <a:defRPr/>
              </a:pPr>
              <a:t>‹#›</a:t>
            </a:fld>
            <a:endParaRPr lang="en-US" dirty="0"/>
          </a:p>
        </p:txBody>
      </p:sp>
      <p:sp>
        <p:nvSpPr>
          <p:cNvPr id="7" name="Rectangle 1079"/>
          <p:cNvSpPr>
            <a:spLocks noGrp="1" noChangeArrowheads="1"/>
          </p:cNvSpPr>
          <p:nvPr>
            <p:ph type="dt" sz="half" idx="11"/>
          </p:nvPr>
        </p:nvSpPr>
        <p:spPr>
          <a:ln/>
        </p:spPr>
        <p:txBody>
          <a:bodyPr/>
          <a:lstStyle>
            <a:lvl1pPr>
              <a:defRPr/>
            </a:lvl1pPr>
          </a:lstStyle>
          <a:p>
            <a:pPr>
              <a:defRPr/>
            </a:pPr>
            <a:r>
              <a:rPr lang="en-US" smtClean="0"/>
              <a:t>16 Dec 2011</a:t>
            </a:r>
            <a:endParaRPr lang="en-US" dirty="0"/>
          </a:p>
        </p:txBody>
      </p:sp>
      <p:sp>
        <p:nvSpPr>
          <p:cNvPr id="8" name="Rectangle 1080"/>
          <p:cNvSpPr>
            <a:spLocks noGrp="1" noChangeArrowheads="1"/>
          </p:cNvSpPr>
          <p:nvPr>
            <p:ph type="ftr" sz="quarter" idx="12"/>
          </p:nvPr>
        </p:nvSpPr>
        <p:spPr>
          <a:ln/>
        </p:spPr>
        <p:txBody>
          <a:bodyPr/>
          <a:lstStyle>
            <a:lvl1pPr>
              <a:defRPr/>
            </a:lvl1pPr>
          </a:lstStyle>
          <a:p>
            <a:pPr>
              <a:defRPr/>
            </a:pPr>
            <a:r>
              <a:rPr lang="en-US" smtClean="0"/>
              <a:t>Presentation to: GSFC Code 600 staff</a:t>
            </a:r>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72014" y="1665289"/>
            <a:ext cx="4052887" cy="4537075"/>
          </a:xfrm>
        </p:spPr>
        <p:txBody>
          <a:bodyPr/>
          <a:lstStyle/>
          <a:p>
            <a:pPr lvl="0"/>
            <a:endParaRPr lang="en-US" noProof="0" dirty="0" smtClean="0"/>
          </a:p>
        </p:txBody>
      </p:sp>
      <p:sp>
        <p:nvSpPr>
          <p:cNvPr id="5" name="Rectangle 1077"/>
          <p:cNvSpPr>
            <a:spLocks noGrp="1" noChangeArrowheads="1"/>
          </p:cNvSpPr>
          <p:nvPr>
            <p:ph type="sldNum" sz="quarter" idx="10"/>
          </p:nvPr>
        </p:nvSpPr>
        <p:spPr>
          <a:ln/>
        </p:spPr>
        <p:txBody>
          <a:bodyPr/>
          <a:lstStyle>
            <a:lvl1pPr>
              <a:defRPr/>
            </a:lvl1pPr>
          </a:lstStyle>
          <a:p>
            <a:pPr>
              <a:defRPr/>
            </a:pPr>
            <a:fld id="{597CCC1A-D481-43FD-8C58-A1C9F04838A0}" type="slidenum">
              <a:rPr lang="en-US"/>
              <a:pPr>
                <a:defRPr/>
              </a:pPr>
              <a:t>‹#›</a:t>
            </a:fld>
            <a:endParaRPr lang="en-US" dirty="0"/>
          </a:p>
        </p:txBody>
      </p:sp>
      <p:sp>
        <p:nvSpPr>
          <p:cNvPr id="6" name="Rectangle 1079"/>
          <p:cNvSpPr>
            <a:spLocks noGrp="1" noChangeArrowheads="1"/>
          </p:cNvSpPr>
          <p:nvPr>
            <p:ph type="dt" sz="half" idx="11"/>
          </p:nvPr>
        </p:nvSpPr>
        <p:spPr>
          <a:ln/>
        </p:spPr>
        <p:txBody>
          <a:bodyPr/>
          <a:lstStyle>
            <a:lvl1pPr>
              <a:defRPr/>
            </a:lvl1pPr>
          </a:lstStyle>
          <a:p>
            <a:pPr>
              <a:defRPr/>
            </a:pPr>
            <a:r>
              <a:rPr lang="en-US" smtClean="0"/>
              <a:t>16 Dec 2011</a:t>
            </a:r>
            <a:endParaRPr lang="en-US" dirty="0"/>
          </a:p>
        </p:txBody>
      </p:sp>
      <p:sp>
        <p:nvSpPr>
          <p:cNvPr id="7" name="Rectangle 1080"/>
          <p:cNvSpPr>
            <a:spLocks noGrp="1" noChangeArrowheads="1"/>
          </p:cNvSpPr>
          <p:nvPr>
            <p:ph type="ftr" sz="quarter" idx="12"/>
          </p:nvPr>
        </p:nvSpPr>
        <p:spPr>
          <a:ln/>
        </p:spPr>
        <p:txBody>
          <a:bodyPr/>
          <a:lstStyle>
            <a:lvl1pPr>
              <a:defRPr/>
            </a:lvl1pPr>
          </a:lstStyle>
          <a:p>
            <a:pPr>
              <a:defRPr/>
            </a:pPr>
            <a:r>
              <a:rPr lang="en-US" smtClean="0"/>
              <a:t>Presentation to: GSFC Code 600 staff</a:t>
            </a:r>
            <a:endParaRPr 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665289"/>
            <a:ext cx="4052888"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72014" y="1665289"/>
            <a:ext cx="4052887" cy="4537075"/>
          </a:xfrm>
        </p:spPr>
        <p:txBody>
          <a:bodyPr/>
          <a:lstStyle/>
          <a:p>
            <a:pPr lvl="0"/>
            <a:endParaRPr lang="en-US" noProof="0" dirty="0" smtClean="0"/>
          </a:p>
        </p:txBody>
      </p:sp>
      <p:sp>
        <p:nvSpPr>
          <p:cNvPr id="5" name="Rectangle 1077"/>
          <p:cNvSpPr>
            <a:spLocks noGrp="1" noChangeArrowheads="1"/>
          </p:cNvSpPr>
          <p:nvPr>
            <p:ph type="sldNum" sz="quarter" idx="10"/>
          </p:nvPr>
        </p:nvSpPr>
        <p:spPr>
          <a:ln/>
        </p:spPr>
        <p:txBody>
          <a:bodyPr/>
          <a:lstStyle>
            <a:lvl1pPr>
              <a:defRPr/>
            </a:lvl1pPr>
          </a:lstStyle>
          <a:p>
            <a:pPr>
              <a:defRPr/>
            </a:pPr>
            <a:fld id="{3DC200BA-CC7B-4FCD-ABDE-E562D9063166}" type="slidenum">
              <a:rPr lang="en-US"/>
              <a:pPr>
                <a:defRPr/>
              </a:pPr>
              <a:t>‹#›</a:t>
            </a:fld>
            <a:endParaRPr lang="en-US" dirty="0"/>
          </a:p>
        </p:txBody>
      </p:sp>
      <p:sp>
        <p:nvSpPr>
          <p:cNvPr id="6" name="Rectangle 1079"/>
          <p:cNvSpPr>
            <a:spLocks noGrp="1" noChangeArrowheads="1"/>
          </p:cNvSpPr>
          <p:nvPr>
            <p:ph type="dt" sz="half" idx="11"/>
          </p:nvPr>
        </p:nvSpPr>
        <p:spPr>
          <a:ln/>
        </p:spPr>
        <p:txBody>
          <a:bodyPr/>
          <a:lstStyle>
            <a:lvl1pPr>
              <a:defRPr/>
            </a:lvl1pPr>
          </a:lstStyle>
          <a:p>
            <a:pPr>
              <a:defRPr/>
            </a:pPr>
            <a:r>
              <a:rPr lang="en-US" smtClean="0"/>
              <a:t>16 Dec 2011</a:t>
            </a:r>
            <a:endParaRPr lang="en-US" dirty="0"/>
          </a:p>
        </p:txBody>
      </p:sp>
      <p:sp>
        <p:nvSpPr>
          <p:cNvPr id="7" name="Rectangle 1080"/>
          <p:cNvSpPr>
            <a:spLocks noGrp="1" noChangeArrowheads="1"/>
          </p:cNvSpPr>
          <p:nvPr>
            <p:ph type="ftr" sz="quarter" idx="12"/>
          </p:nvPr>
        </p:nvSpPr>
        <p:spPr>
          <a:ln/>
        </p:spPr>
        <p:txBody>
          <a:bodyPr/>
          <a:lstStyle>
            <a:lvl1pPr>
              <a:defRPr/>
            </a:lvl1pPr>
          </a:lstStyle>
          <a:p>
            <a:pPr>
              <a:defRPr/>
            </a:pPr>
            <a:r>
              <a:rPr lang="en-US" smtClean="0"/>
              <a:t>Presentation to: GSFC Code 600 staff</a:t>
            </a:r>
            <a:endParaRPr lang="en-US" dirty="0"/>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66726" y="1665289"/>
            <a:ext cx="8258175" cy="4537075"/>
          </a:xfrm>
        </p:spPr>
        <p:txBody>
          <a:bodyPr/>
          <a:lstStyle/>
          <a:p>
            <a:pPr lvl="0"/>
            <a:endParaRPr lang="en-US" noProof="0" dirty="0" smtClean="0"/>
          </a:p>
        </p:txBody>
      </p:sp>
      <p:sp>
        <p:nvSpPr>
          <p:cNvPr id="4" name="Rectangle 1077"/>
          <p:cNvSpPr>
            <a:spLocks noGrp="1" noChangeArrowheads="1"/>
          </p:cNvSpPr>
          <p:nvPr>
            <p:ph type="sldNum" sz="quarter" idx="10"/>
          </p:nvPr>
        </p:nvSpPr>
        <p:spPr>
          <a:ln/>
        </p:spPr>
        <p:txBody>
          <a:bodyPr/>
          <a:lstStyle>
            <a:lvl1pPr>
              <a:defRPr/>
            </a:lvl1pPr>
          </a:lstStyle>
          <a:p>
            <a:pPr>
              <a:defRPr/>
            </a:pPr>
            <a:fld id="{F627C015-2269-4A9B-A544-EEEFDB43EFE4}" type="slidenum">
              <a:rPr lang="en-US"/>
              <a:pPr>
                <a:defRPr/>
              </a:pPr>
              <a:t>‹#›</a:t>
            </a:fld>
            <a:endParaRPr lang="en-US" dirty="0"/>
          </a:p>
        </p:txBody>
      </p:sp>
      <p:sp>
        <p:nvSpPr>
          <p:cNvPr id="5" name="Rectangle 1079"/>
          <p:cNvSpPr>
            <a:spLocks noGrp="1" noChangeArrowheads="1"/>
          </p:cNvSpPr>
          <p:nvPr>
            <p:ph type="dt" sz="half" idx="11"/>
          </p:nvPr>
        </p:nvSpPr>
        <p:spPr>
          <a:ln/>
        </p:spPr>
        <p:txBody>
          <a:bodyPr/>
          <a:lstStyle>
            <a:lvl1pPr>
              <a:defRPr/>
            </a:lvl1pPr>
          </a:lstStyle>
          <a:p>
            <a:pPr>
              <a:defRPr/>
            </a:pPr>
            <a:r>
              <a:rPr lang="en-US" smtClean="0"/>
              <a:t>16 Dec 2011</a:t>
            </a:r>
            <a:endParaRPr lang="en-US" dirty="0"/>
          </a:p>
        </p:txBody>
      </p:sp>
      <p:sp>
        <p:nvSpPr>
          <p:cNvPr id="6" name="Rectangle 1080"/>
          <p:cNvSpPr>
            <a:spLocks noGrp="1" noChangeArrowheads="1"/>
          </p:cNvSpPr>
          <p:nvPr>
            <p:ph type="ftr" sz="quarter" idx="12"/>
          </p:nvPr>
        </p:nvSpPr>
        <p:spPr>
          <a:ln/>
        </p:spPr>
        <p:txBody>
          <a:bodyPr/>
          <a:lstStyle>
            <a:lvl1pPr>
              <a:defRPr/>
            </a:lvl1pPr>
          </a:lstStyle>
          <a:p>
            <a:pPr>
              <a:defRPr/>
            </a:pPr>
            <a:r>
              <a:rPr lang="en-US" smtClean="0"/>
              <a:t>Presentation to: GSFC Code 600 staff</a:t>
            </a:r>
            <a:endParaRPr lang="en-US" dirty="0"/>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831852"/>
            <a:ext cx="8275638" cy="7334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5" y="1665289"/>
            <a:ext cx="4052888"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2014" y="1665290"/>
            <a:ext cx="4052887" cy="2192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2014" y="4010025"/>
            <a:ext cx="4052887" cy="2192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77"/>
          <p:cNvSpPr>
            <a:spLocks noGrp="1" noChangeArrowheads="1"/>
          </p:cNvSpPr>
          <p:nvPr>
            <p:ph type="sldNum" sz="quarter" idx="10"/>
          </p:nvPr>
        </p:nvSpPr>
        <p:spPr>
          <a:ln/>
        </p:spPr>
        <p:txBody>
          <a:bodyPr/>
          <a:lstStyle>
            <a:lvl1pPr>
              <a:defRPr/>
            </a:lvl1pPr>
          </a:lstStyle>
          <a:p>
            <a:pPr>
              <a:defRPr/>
            </a:pPr>
            <a:fld id="{3AFBBD6B-D58E-4B78-A6DD-D1A699A02B30}" type="slidenum">
              <a:rPr lang="en-US"/>
              <a:pPr>
                <a:defRPr/>
              </a:pPr>
              <a:t>‹#›</a:t>
            </a:fld>
            <a:endParaRPr lang="en-US" dirty="0"/>
          </a:p>
        </p:txBody>
      </p:sp>
      <p:sp>
        <p:nvSpPr>
          <p:cNvPr id="7" name="Rectangle 1079"/>
          <p:cNvSpPr>
            <a:spLocks noGrp="1" noChangeArrowheads="1"/>
          </p:cNvSpPr>
          <p:nvPr>
            <p:ph type="dt" sz="half" idx="11"/>
          </p:nvPr>
        </p:nvSpPr>
        <p:spPr>
          <a:ln/>
        </p:spPr>
        <p:txBody>
          <a:bodyPr/>
          <a:lstStyle>
            <a:lvl1pPr>
              <a:defRPr/>
            </a:lvl1pPr>
          </a:lstStyle>
          <a:p>
            <a:pPr>
              <a:defRPr/>
            </a:pPr>
            <a:r>
              <a:rPr lang="en-US" smtClean="0"/>
              <a:t>16 Dec 2011</a:t>
            </a:r>
            <a:endParaRPr lang="en-US" dirty="0"/>
          </a:p>
        </p:txBody>
      </p:sp>
      <p:sp>
        <p:nvSpPr>
          <p:cNvPr id="8" name="Rectangle 1080"/>
          <p:cNvSpPr>
            <a:spLocks noGrp="1" noChangeArrowheads="1"/>
          </p:cNvSpPr>
          <p:nvPr>
            <p:ph type="ftr" sz="quarter" idx="12"/>
          </p:nvPr>
        </p:nvSpPr>
        <p:spPr>
          <a:ln/>
        </p:spPr>
        <p:txBody>
          <a:bodyPr/>
          <a:lstStyle>
            <a:lvl1pPr>
              <a:defRPr/>
            </a:lvl1pPr>
          </a:lstStyle>
          <a:p>
            <a:pPr>
              <a:defRPr/>
            </a:pPr>
            <a:r>
              <a:rPr lang="en-US" smtClean="0"/>
              <a:t>Presentation to: GSFC Code 600 staff</a:t>
            </a:r>
            <a:endParaRPr lang="en-US"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60EC3F4F-E23B-074A-9AC4-0EA9C8B0ADF9}" type="datetimeFigureOut">
              <a:rPr lang="en-US" sz="1800" b="0" smtClean="0">
                <a:solidFill>
                  <a:prstClr val="black"/>
                </a:solidFill>
                <a:latin typeface="Calibri"/>
              </a:rPr>
              <a:pPr defTabSz="457200" eaLnBrk="1" fontAlgn="auto" hangingPunct="1">
                <a:spcBef>
                  <a:spcPts val="0"/>
                </a:spcBef>
                <a:spcAft>
                  <a:spcPts val="0"/>
                </a:spcAft>
              </a:pPr>
              <a:t>8/21/12</a:t>
            </a:fld>
            <a:endParaRPr lang="en-US" sz="1800" b="0" dirty="0">
              <a:solidFill>
                <a:prstClr val="black"/>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964FA77E-522D-0549-B427-60C3DB7A8E28}" type="slidenum">
              <a:rPr lang="en-US" sz="1800" b="0" smtClean="0">
                <a:solidFill>
                  <a:prstClr val="black"/>
                </a:solidFill>
                <a:latin typeface="Calibri"/>
              </a:rPr>
              <a:pPr defTabSz="457200" eaLnBrk="1" fontAlgn="auto" hangingPunct="1">
                <a:spcBef>
                  <a:spcPts val="0"/>
                </a:spcBef>
                <a:spcAft>
                  <a:spcPts val="0"/>
                </a:spcAft>
              </a:pPr>
              <a:t>‹#›</a:t>
            </a:fld>
            <a:endParaRPr lang="en-US" sz="1800" b="0" dirty="0">
              <a:solidFill>
                <a:prstClr val="black"/>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4232" y="83127"/>
            <a:ext cx="8275638" cy="462307"/>
          </a:xfrm>
        </p:spPr>
        <p:txBody>
          <a:bodyPr>
            <a:spAutoFit/>
          </a:bodyPr>
          <a:lstStyle/>
          <a:p>
            <a:r>
              <a:rPr lang="en-US" smtClean="0"/>
              <a:t>Click to edit Master title style</a:t>
            </a:r>
            <a:endParaRPr lang="en-US"/>
          </a:p>
        </p:txBody>
      </p:sp>
      <p:sp>
        <p:nvSpPr>
          <p:cNvPr id="3" name="Content Placeholder 2"/>
          <p:cNvSpPr>
            <a:spLocks noGrp="1"/>
          </p:cNvSpPr>
          <p:nvPr>
            <p:ph idx="1"/>
          </p:nvPr>
        </p:nvSpPr>
        <p:spPr>
          <a:xfrm>
            <a:off x="466726" y="929040"/>
            <a:ext cx="8258175"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a:xfrm>
            <a:off x="136177" y="6616498"/>
            <a:ext cx="835453" cy="246207"/>
          </a:xfrm>
        </p:spPr>
        <p:txBody>
          <a:bodyPr wrap="none">
            <a:spAutoFit/>
          </a:bodyPr>
          <a:lstStyle>
            <a:lvl1pPr>
              <a:defRPr/>
            </a:lvl1pPr>
          </a:lstStyle>
          <a:p>
            <a:pPr>
              <a:defRPr/>
            </a:pPr>
            <a:r>
              <a:rPr lang="en-US" dirty="0" smtClean="0"/>
              <a:t>6 July 2012</a:t>
            </a:r>
            <a:endParaRPr lang="en-US" dirty="0"/>
          </a:p>
        </p:txBody>
      </p:sp>
      <p:sp>
        <p:nvSpPr>
          <p:cNvPr id="5" name="Slide Number Placeholder 7"/>
          <p:cNvSpPr>
            <a:spLocks noGrp="1"/>
          </p:cNvSpPr>
          <p:nvPr>
            <p:ph type="sldNum" sz="quarter" idx="11"/>
          </p:nvPr>
        </p:nvSpPr>
        <p:spPr>
          <a:xfrm>
            <a:off x="8805865" y="6578602"/>
            <a:ext cx="338137" cy="276225"/>
          </a:xfrm>
        </p:spPr>
        <p:txBody>
          <a:bodyPr wrap="none">
            <a:spAutoFit/>
          </a:bodyPr>
          <a:lstStyle>
            <a:lvl1pPr>
              <a:defRPr/>
            </a:lvl1pPr>
          </a:lstStyle>
          <a:p>
            <a:pPr>
              <a:defRPr/>
            </a:pPr>
            <a:fld id="{79BFC24D-9AC3-4BD4-B8CD-E2D7ECDFF942}" type="slidenum">
              <a:rPr lang="en-US"/>
              <a:pPr>
                <a:defRPr/>
              </a:pPr>
              <a:t>‹#›</a:t>
            </a:fld>
            <a:endParaRPr lang="en-US" dirty="0"/>
          </a:p>
        </p:txBody>
      </p:sp>
      <p:sp>
        <p:nvSpPr>
          <p:cNvPr id="6" name="Footer Placeholder 8"/>
          <p:cNvSpPr>
            <a:spLocks noGrp="1"/>
          </p:cNvSpPr>
          <p:nvPr>
            <p:ph type="ftr" sz="quarter" idx="12"/>
          </p:nvPr>
        </p:nvSpPr>
        <p:spPr>
          <a:xfrm>
            <a:off x="1498053" y="6597042"/>
            <a:ext cx="6585626" cy="246221"/>
          </a:xfrm>
        </p:spPr>
        <p:txBody>
          <a:bodyPr wrap="square">
            <a:spAutoFit/>
          </a:bodyPr>
          <a:lstStyle>
            <a:lvl1pPr>
              <a:defRPr/>
            </a:lvl1pPr>
          </a:lstStyle>
          <a:p>
            <a:pPr>
              <a:defRPr/>
            </a:pPr>
            <a:r>
              <a:rPr lang="en-US" dirty="0" smtClean="0"/>
              <a:t>SPIE Astronomical Telescopes and Instrumentation:  8442-90</a:t>
            </a:r>
            <a:endParaRPr lang="en-US" dirty="0"/>
          </a:p>
        </p:txBody>
      </p:sp>
      <p:pic>
        <p:nvPicPr>
          <p:cNvPr id="7" name="Picture 16"/>
          <p:cNvPicPr>
            <a:picLocks noChangeArrowheads="1"/>
          </p:cNvPicPr>
          <p:nvPr userDrawn="1"/>
        </p:nvPicPr>
        <p:blipFill>
          <a:blip r:embed="rId2" cstate="print"/>
          <a:srcRect/>
          <a:stretch>
            <a:fillRect/>
          </a:stretch>
        </p:blipFill>
        <p:spPr bwMode="auto">
          <a:xfrm>
            <a:off x="35496" y="44624"/>
            <a:ext cx="690282" cy="591671"/>
          </a:xfrm>
          <a:prstGeom prst="rect">
            <a:avLst/>
          </a:prstGeom>
          <a:noFill/>
          <a:ln w="12700">
            <a:noFill/>
            <a:miter lim="800000"/>
            <a:headEnd/>
            <a:tailEnd/>
          </a:ln>
          <a:effectLst/>
        </p:spPr>
      </p:pic>
      <p:pic>
        <p:nvPicPr>
          <p:cNvPr id="8" name="Picture 14" descr="jwst_circle_design3"/>
          <p:cNvPicPr>
            <a:picLocks noChangeAspect="1" noChangeArrowheads="1"/>
          </p:cNvPicPr>
          <p:nvPr userDrawn="1"/>
        </p:nvPicPr>
        <p:blipFill>
          <a:blip r:embed="rId3" cstate="print"/>
          <a:srcRect/>
          <a:stretch>
            <a:fillRect/>
          </a:stretch>
        </p:blipFill>
        <p:spPr bwMode="auto">
          <a:xfrm>
            <a:off x="8485842" y="12700"/>
            <a:ext cx="632758" cy="632759"/>
          </a:xfrm>
          <a:prstGeom prst="rect">
            <a:avLst/>
          </a:prstGeom>
          <a:noFill/>
        </p:spPr>
      </p:pic>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6208713" cy="406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7163" y="1041400"/>
            <a:ext cx="8796337" cy="2667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157163" y="3860800"/>
            <a:ext cx="8796337"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0200" y="1033463"/>
            <a:ext cx="4160838" cy="546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033463"/>
            <a:ext cx="4160837" cy="546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0200" y="1033463"/>
            <a:ext cx="4160838" cy="546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033463"/>
            <a:ext cx="4160837" cy="546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0200" y="1033463"/>
            <a:ext cx="4160838" cy="546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033463"/>
            <a:ext cx="4160837" cy="546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4" indent="0">
              <a:buNone/>
              <a:defRPr sz="1800"/>
            </a:lvl2pPr>
            <a:lvl3pPr marL="914246" indent="0">
              <a:buNone/>
              <a:defRPr sz="1600"/>
            </a:lvl3pPr>
            <a:lvl4pPr marL="1371370" indent="0">
              <a:buNone/>
              <a:defRPr sz="1400"/>
            </a:lvl4pPr>
            <a:lvl5pPr marL="1828492" indent="0">
              <a:buNone/>
              <a:defRPr sz="1400"/>
            </a:lvl5pPr>
            <a:lvl6pPr marL="2285616" indent="0">
              <a:buNone/>
              <a:defRPr sz="1400"/>
            </a:lvl6pPr>
            <a:lvl7pPr marL="2742739" indent="0">
              <a:buNone/>
              <a:defRPr sz="1400"/>
            </a:lvl7pPr>
            <a:lvl8pPr marL="3199862" indent="0">
              <a:buNone/>
              <a:defRPr sz="1400"/>
            </a:lvl8pPr>
            <a:lvl9pPr marL="3656986" indent="0">
              <a:buNone/>
              <a:defRPr sz="1400"/>
            </a:lvl9pPr>
          </a:lstStyle>
          <a:p>
            <a:pPr lvl="0"/>
            <a:r>
              <a:rPr lang="en-US" smtClean="0"/>
              <a:t>Click to edit Master text styles</a:t>
            </a:r>
          </a:p>
        </p:txBody>
      </p:sp>
      <p:sp>
        <p:nvSpPr>
          <p:cNvPr id="4" name="Rectangle 1077"/>
          <p:cNvSpPr>
            <a:spLocks noGrp="1" noChangeArrowheads="1"/>
          </p:cNvSpPr>
          <p:nvPr>
            <p:ph type="sldNum" sz="quarter" idx="10"/>
          </p:nvPr>
        </p:nvSpPr>
        <p:spPr>
          <a:ln/>
        </p:spPr>
        <p:txBody>
          <a:bodyPr/>
          <a:lstStyle>
            <a:lvl1pPr>
              <a:defRPr/>
            </a:lvl1pPr>
          </a:lstStyle>
          <a:p>
            <a:pPr>
              <a:defRPr/>
            </a:pPr>
            <a:fld id="{028B3C0B-0494-4948-868A-ABADDEA48E10}" type="slidenum">
              <a:rPr lang="en-US"/>
              <a:pPr>
                <a:defRPr/>
              </a:pPr>
              <a:t>‹#›</a:t>
            </a:fld>
            <a:endParaRPr lang="en-US" dirty="0"/>
          </a:p>
        </p:txBody>
      </p:sp>
      <p:sp>
        <p:nvSpPr>
          <p:cNvPr id="5" name="Rectangle 1079"/>
          <p:cNvSpPr>
            <a:spLocks noGrp="1" noChangeArrowheads="1"/>
          </p:cNvSpPr>
          <p:nvPr>
            <p:ph type="dt" sz="half" idx="11"/>
          </p:nvPr>
        </p:nvSpPr>
        <p:spPr>
          <a:ln/>
        </p:spPr>
        <p:txBody>
          <a:bodyPr/>
          <a:lstStyle>
            <a:lvl1pPr>
              <a:defRPr/>
            </a:lvl1pPr>
          </a:lstStyle>
          <a:p>
            <a:pPr>
              <a:defRPr/>
            </a:pPr>
            <a:r>
              <a:rPr lang="en-US" dirty="0" smtClean="0"/>
              <a:t>6 July 2012</a:t>
            </a:r>
            <a:endParaRPr lang="en-US" dirty="0"/>
          </a:p>
        </p:txBody>
      </p:sp>
      <p:sp>
        <p:nvSpPr>
          <p:cNvPr id="6" name="Rectangle 1080"/>
          <p:cNvSpPr>
            <a:spLocks noGrp="1" noChangeArrowheads="1"/>
          </p:cNvSpPr>
          <p:nvPr>
            <p:ph type="ftr" sz="quarter" idx="12"/>
          </p:nvPr>
        </p:nvSpPr>
        <p:spPr>
          <a:ln/>
        </p:spPr>
        <p:txBody>
          <a:bodyPr/>
          <a:lstStyle>
            <a:lvl1pPr>
              <a:defRPr/>
            </a:lvl1pPr>
          </a:lstStyle>
          <a:p>
            <a:pPr>
              <a:defRPr/>
            </a:pPr>
            <a:r>
              <a:rPr lang="en-US" dirty="0" smtClean="0"/>
              <a:t>SPIE Astronomical Telescopes and Instrumentation:  8442-90</a:t>
            </a:r>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5" y="1665289"/>
            <a:ext cx="4052888"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2014" y="1665289"/>
            <a:ext cx="4052887"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77"/>
          <p:cNvSpPr>
            <a:spLocks noGrp="1" noChangeArrowheads="1"/>
          </p:cNvSpPr>
          <p:nvPr>
            <p:ph type="sldNum" sz="quarter" idx="10"/>
          </p:nvPr>
        </p:nvSpPr>
        <p:spPr>
          <a:xfrm>
            <a:off x="8712200" y="6615113"/>
            <a:ext cx="431800" cy="457200"/>
          </a:xfrm>
        </p:spPr>
        <p:txBody>
          <a:bodyPr/>
          <a:lstStyle>
            <a:lvl1pPr>
              <a:defRPr/>
            </a:lvl1pPr>
          </a:lstStyle>
          <a:p>
            <a:pPr>
              <a:defRPr/>
            </a:pPr>
            <a:fld id="{08F12561-88A0-47A6-8C0D-D072EC88F52C}" type="slidenum">
              <a:rPr lang="en-US"/>
              <a:pPr>
                <a:defRPr/>
              </a:pPr>
              <a:t>‹#›</a:t>
            </a:fld>
            <a:endParaRPr lang="en-US" dirty="0"/>
          </a:p>
        </p:txBody>
      </p:sp>
      <p:sp>
        <p:nvSpPr>
          <p:cNvPr id="6" name="Rectangle 1079"/>
          <p:cNvSpPr>
            <a:spLocks noGrp="1" noChangeArrowheads="1"/>
          </p:cNvSpPr>
          <p:nvPr>
            <p:ph type="dt" sz="half" idx="11"/>
          </p:nvPr>
        </p:nvSpPr>
        <p:spPr>
          <a:xfrm>
            <a:off x="457200" y="6626226"/>
            <a:ext cx="1092200" cy="476250"/>
          </a:xfrm>
        </p:spPr>
        <p:txBody>
          <a:bodyPr/>
          <a:lstStyle>
            <a:lvl1pPr>
              <a:defRPr/>
            </a:lvl1pPr>
          </a:lstStyle>
          <a:p>
            <a:pPr>
              <a:defRPr/>
            </a:pPr>
            <a:r>
              <a:rPr lang="en-US" smtClean="0"/>
              <a:t>16 Dec 2011</a:t>
            </a:r>
            <a:endParaRPr lang="en-US" dirty="0"/>
          </a:p>
        </p:txBody>
      </p:sp>
      <p:sp>
        <p:nvSpPr>
          <p:cNvPr id="7" name="Rectangle 1080"/>
          <p:cNvSpPr>
            <a:spLocks noGrp="1" noChangeArrowheads="1"/>
          </p:cNvSpPr>
          <p:nvPr>
            <p:ph type="ftr" sz="quarter" idx="12"/>
          </p:nvPr>
        </p:nvSpPr>
        <p:spPr>
          <a:xfrm>
            <a:off x="1765300" y="6604001"/>
            <a:ext cx="6375400" cy="246217"/>
          </a:xfrm>
        </p:spPr>
        <p:txBody>
          <a:bodyPr>
            <a:spAutoFit/>
          </a:bodyPr>
          <a:lstStyle>
            <a:lvl1pPr>
              <a:defRPr/>
            </a:lvl1pPr>
          </a:lstStyle>
          <a:p>
            <a:pPr>
              <a:defRPr/>
            </a:pPr>
            <a:r>
              <a:rPr lang="en-US" smtClean="0"/>
              <a:t>Presentation to: GSFC Code 600 staff</a:t>
            </a: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24" indent="0">
              <a:buNone/>
              <a:defRPr sz="2000" b="1"/>
            </a:lvl2pPr>
            <a:lvl3pPr marL="914246" indent="0">
              <a:buNone/>
              <a:defRPr sz="1800" b="1"/>
            </a:lvl3pPr>
            <a:lvl4pPr marL="1371370" indent="0">
              <a:buNone/>
              <a:defRPr sz="1600" b="1"/>
            </a:lvl4pPr>
            <a:lvl5pPr marL="1828492" indent="0">
              <a:buNone/>
              <a:defRPr sz="1600" b="1"/>
            </a:lvl5pPr>
            <a:lvl6pPr marL="2285616" indent="0">
              <a:buNone/>
              <a:defRPr sz="1600" b="1"/>
            </a:lvl6pPr>
            <a:lvl7pPr marL="2742739" indent="0">
              <a:buNone/>
              <a:defRPr sz="1600" b="1"/>
            </a:lvl7pPr>
            <a:lvl8pPr marL="3199862" indent="0">
              <a:buNone/>
              <a:defRPr sz="1600" b="1"/>
            </a:lvl8pPr>
            <a:lvl9pPr marL="36569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24" indent="0">
              <a:buNone/>
              <a:defRPr sz="2000" b="1"/>
            </a:lvl2pPr>
            <a:lvl3pPr marL="914246" indent="0">
              <a:buNone/>
              <a:defRPr sz="1800" b="1"/>
            </a:lvl3pPr>
            <a:lvl4pPr marL="1371370" indent="0">
              <a:buNone/>
              <a:defRPr sz="1600" b="1"/>
            </a:lvl4pPr>
            <a:lvl5pPr marL="1828492" indent="0">
              <a:buNone/>
              <a:defRPr sz="1600" b="1"/>
            </a:lvl5pPr>
            <a:lvl6pPr marL="2285616" indent="0">
              <a:buNone/>
              <a:defRPr sz="1600" b="1"/>
            </a:lvl6pPr>
            <a:lvl7pPr marL="2742739" indent="0">
              <a:buNone/>
              <a:defRPr sz="1600" b="1"/>
            </a:lvl7pPr>
            <a:lvl8pPr marL="3199862" indent="0">
              <a:buNone/>
              <a:defRPr sz="1600" b="1"/>
            </a:lvl8pPr>
            <a:lvl9pPr marL="36569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77"/>
          <p:cNvSpPr>
            <a:spLocks noGrp="1" noChangeArrowheads="1"/>
          </p:cNvSpPr>
          <p:nvPr>
            <p:ph type="sldNum" sz="quarter" idx="10"/>
          </p:nvPr>
        </p:nvSpPr>
        <p:spPr>
          <a:ln/>
        </p:spPr>
        <p:txBody>
          <a:bodyPr/>
          <a:lstStyle>
            <a:lvl1pPr>
              <a:defRPr/>
            </a:lvl1pPr>
          </a:lstStyle>
          <a:p>
            <a:pPr>
              <a:defRPr/>
            </a:pPr>
            <a:fld id="{85587268-2FBC-4680-B843-B301CEC8286F}" type="slidenum">
              <a:rPr lang="en-US"/>
              <a:pPr>
                <a:defRPr/>
              </a:pPr>
              <a:t>‹#›</a:t>
            </a:fld>
            <a:endParaRPr lang="en-US" dirty="0"/>
          </a:p>
        </p:txBody>
      </p:sp>
      <p:sp>
        <p:nvSpPr>
          <p:cNvPr id="8" name="Rectangle 1079"/>
          <p:cNvSpPr>
            <a:spLocks noGrp="1" noChangeArrowheads="1"/>
          </p:cNvSpPr>
          <p:nvPr>
            <p:ph type="dt" sz="half" idx="11"/>
          </p:nvPr>
        </p:nvSpPr>
        <p:spPr>
          <a:ln/>
        </p:spPr>
        <p:txBody>
          <a:bodyPr/>
          <a:lstStyle>
            <a:lvl1pPr>
              <a:defRPr/>
            </a:lvl1pPr>
          </a:lstStyle>
          <a:p>
            <a:pPr>
              <a:defRPr/>
            </a:pPr>
            <a:r>
              <a:rPr lang="en-US" smtClean="0"/>
              <a:t>16 Dec 2011</a:t>
            </a:r>
            <a:endParaRPr lang="en-US" dirty="0"/>
          </a:p>
        </p:txBody>
      </p:sp>
      <p:sp>
        <p:nvSpPr>
          <p:cNvPr id="9" name="Rectangle 1080"/>
          <p:cNvSpPr>
            <a:spLocks noGrp="1" noChangeArrowheads="1"/>
          </p:cNvSpPr>
          <p:nvPr>
            <p:ph type="ftr" sz="quarter" idx="12"/>
          </p:nvPr>
        </p:nvSpPr>
        <p:spPr>
          <a:ln/>
        </p:spPr>
        <p:txBody>
          <a:bodyPr/>
          <a:lstStyle>
            <a:lvl1pPr>
              <a:defRPr/>
            </a:lvl1pPr>
          </a:lstStyle>
          <a:p>
            <a:pPr>
              <a:defRPr/>
            </a:pPr>
            <a:r>
              <a:rPr lang="en-US" smtClean="0"/>
              <a:t>Presentation to: GSFC Code 600 staff</a:t>
            </a:r>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77"/>
          <p:cNvSpPr>
            <a:spLocks noGrp="1" noChangeArrowheads="1"/>
          </p:cNvSpPr>
          <p:nvPr>
            <p:ph type="sldNum" sz="quarter" idx="10"/>
          </p:nvPr>
        </p:nvSpPr>
        <p:spPr>
          <a:ln/>
        </p:spPr>
        <p:txBody>
          <a:bodyPr/>
          <a:lstStyle>
            <a:lvl1pPr>
              <a:defRPr/>
            </a:lvl1pPr>
          </a:lstStyle>
          <a:p>
            <a:pPr>
              <a:defRPr/>
            </a:pPr>
            <a:fld id="{688418D6-5293-41E6-9943-54BFB29444CA}" type="slidenum">
              <a:rPr lang="en-US"/>
              <a:pPr>
                <a:defRPr/>
              </a:pPr>
              <a:t>‹#›</a:t>
            </a:fld>
            <a:endParaRPr lang="en-US" dirty="0"/>
          </a:p>
        </p:txBody>
      </p:sp>
      <p:sp>
        <p:nvSpPr>
          <p:cNvPr id="4" name="Rectangle 1079"/>
          <p:cNvSpPr>
            <a:spLocks noGrp="1" noChangeArrowheads="1"/>
          </p:cNvSpPr>
          <p:nvPr>
            <p:ph type="dt" sz="half" idx="11"/>
          </p:nvPr>
        </p:nvSpPr>
        <p:spPr>
          <a:ln/>
        </p:spPr>
        <p:txBody>
          <a:bodyPr/>
          <a:lstStyle>
            <a:lvl1pPr>
              <a:defRPr/>
            </a:lvl1pPr>
          </a:lstStyle>
          <a:p>
            <a:pPr>
              <a:defRPr/>
            </a:pPr>
            <a:r>
              <a:rPr lang="en-US" smtClean="0"/>
              <a:t>16 Dec 2011</a:t>
            </a:r>
            <a:endParaRPr lang="en-US" dirty="0"/>
          </a:p>
        </p:txBody>
      </p:sp>
      <p:sp>
        <p:nvSpPr>
          <p:cNvPr id="5" name="Rectangle 1080"/>
          <p:cNvSpPr>
            <a:spLocks noGrp="1" noChangeArrowheads="1"/>
          </p:cNvSpPr>
          <p:nvPr>
            <p:ph type="ftr" sz="quarter" idx="12"/>
          </p:nvPr>
        </p:nvSpPr>
        <p:spPr>
          <a:xfrm>
            <a:off x="1567769" y="6626226"/>
            <a:ext cx="6705600" cy="476250"/>
          </a:xfrm>
          <a:ln/>
        </p:spPr>
        <p:txBody>
          <a:bodyPr/>
          <a:lstStyle>
            <a:lvl1pPr>
              <a:defRPr/>
            </a:lvl1pPr>
          </a:lstStyle>
          <a:p>
            <a:pPr>
              <a:defRPr/>
            </a:pPr>
            <a:r>
              <a:rPr lang="en-US" smtClean="0"/>
              <a:t>Presentation to: GSFC Code 600 staff</a:t>
            </a:r>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Rectangle 1077"/>
          <p:cNvSpPr>
            <a:spLocks noGrp="1" noChangeArrowheads="1"/>
          </p:cNvSpPr>
          <p:nvPr>
            <p:ph type="sldNum" sz="quarter" idx="10"/>
          </p:nvPr>
        </p:nvSpPr>
        <p:spPr>
          <a:ln/>
        </p:spPr>
        <p:txBody>
          <a:bodyPr/>
          <a:lstStyle>
            <a:lvl1pPr>
              <a:defRPr/>
            </a:lvl1pPr>
          </a:lstStyle>
          <a:p>
            <a:pPr>
              <a:defRPr/>
            </a:pPr>
            <a:fld id="{1F85F97C-6F89-4479-BDC4-505ED5727BF5}" type="slidenum">
              <a:rPr lang="en-US"/>
              <a:pPr>
                <a:defRPr/>
              </a:pPr>
              <a:t>‹#›</a:t>
            </a:fld>
            <a:endParaRPr lang="en-US" dirty="0"/>
          </a:p>
        </p:txBody>
      </p:sp>
      <p:sp>
        <p:nvSpPr>
          <p:cNvPr id="3" name="Rectangle 1079"/>
          <p:cNvSpPr>
            <a:spLocks noGrp="1" noChangeArrowheads="1"/>
          </p:cNvSpPr>
          <p:nvPr>
            <p:ph type="dt" sz="half" idx="11"/>
          </p:nvPr>
        </p:nvSpPr>
        <p:spPr>
          <a:ln/>
        </p:spPr>
        <p:txBody>
          <a:bodyPr/>
          <a:lstStyle>
            <a:lvl1pPr>
              <a:defRPr/>
            </a:lvl1pPr>
          </a:lstStyle>
          <a:p>
            <a:pPr>
              <a:defRPr/>
            </a:pPr>
            <a:r>
              <a:rPr lang="en-US" smtClean="0"/>
              <a:t>16 Dec 2011</a:t>
            </a:r>
            <a:endParaRPr lang="en-US" dirty="0"/>
          </a:p>
        </p:txBody>
      </p:sp>
      <p:sp>
        <p:nvSpPr>
          <p:cNvPr id="4" name="Rectangle 1080"/>
          <p:cNvSpPr>
            <a:spLocks noGrp="1" noChangeArrowheads="1"/>
          </p:cNvSpPr>
          <p:nvPr>
            <p:ph type="ftr" sz="quarter" idx="12"/>
          </p:nvPr>
        </p:nvSpPr>
        <p:spPr>
          <a:ln/>
        </p:spPr>
        <p:txBody>
          <a:bodyPr/>
          <a:lstStyle>
            <a:lvl1pPr>
              <a:defRPr/>
            </a:lvl1pPr>
          </a:lstStyle>
          <a:p>
            <a:pPr>
              <a:defRPr/>
            </a:pPr>
            <a:r>
              <a:rPr lang="en-US" smtClean="0"/>
              <a:t>Presentation to: GSFC Code 600 staff</a:t>
            </a:r>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24" indent="0">
              <a:buNone/>
              <a:defRPr sz="1200"/>
            </a:lvl2pPr>
            <a:lvl3pPr marL="914246" indent="0">
              <a:buNone/>
              <a:defRPr sz="1000"/>
            </a:lvl3pPr>
            <a:lvl4pPr marL="1371370" indent="0">
              <a:buNone/>
              <a:defRPr sz="900"/>
            </a:lvl4pPr>
            <a:lvl5pPr marL="1828492" indent="0">
              <a:buNone/>
              <a:defRPr sz="900"/>
            </a:lvl5pPr>
            <a:lvl6pPr marL="2285616" indent="0">
              <a:buNone/>
              <a:defRPr sz="900"/>
            </a:lvl6pPr>
            <a:lvl7pPr marL="2742739" indent="0">
              <a:buNone/>
              <a:defRPr sz="900"/>
            </a:lvl7pPr>
            <a:lvl8pPr marL="3199862" indent="0">
              <a:buNone/>
              <a:defRPr sz="900"/>
            </a:lvl8pPr>
            <a:lvl9pPr marL="3656986" indent="0">
              <a:buNone/>
              <a:defRPr sz="900"/>
            </a:lvl9pPr>
          </a:lstStyle>
          <a:p>
            <a:pPr lvl="0"/>
            <a:r>
              <a:rPr lang="en-US" smtClean="0"/>
              <a:t>Click to edit Master text styles</a:t>
            </a:r>
          </a:p>
        </p:txBody>
      </p:sp>
      <p:sp>
        <p:nvSpPr>
          <p:cNvPr id="5" name="Rectangle 1077"/>
          <p:cNvSpPr>
            <a:spLocks noGrp="1" noChangeArrowheads="1"/>
          </p:cNvSpPr>
          <p:nvPr>
            <p:ph type="sldNum" sz="quarter" idx="10"/>
          </p:nvPr>
        </p:nvSpPr>
        <p:spPr>
          <a:ln/>
        </p:spPr>
        <p:txBody>
          <a:bodyPr/>
          <a:lstStyle>
            <a:lvl1pPr>
              <a:defRPr/>
            </a:lvl1pPr>
          </a:lstStyle>
          <a:p>
            <a:pPr>
              <a:defRPr/>
            </a:pPr>
            <a:fld id="{E74C2188-DCB4-4B84-8EEA-B55ECC6CAEEB}" type="slidenum">
              <a:rPr lang="en-US"/>
              <a:pPr>
                <a:defRPr/>
              </a:pPr>
              <a:t>‹#›</a:t>
            </a:fld>
            <a:endParaRPr lang="en-US" dirty="0"/>
          </a:p>
        </p:txBody>
      </p:sp>
      <p:sp>
        <p:nvSpPr>
          <p:cNvPr id="6" name="Rectangle 1079"/>
          <p:cNvSpPr>
            <a:spLocks noGrp="1" noChangeArrowheads="1"/>
          </p:cNvSpPr>
          <p:nvPr>
            <p:ph type="dt" sz="half" idx="11"/>
          </p:nvPr>
        </p:nvSpPr>
        <p:spPr>
          <a:ln/>
        </p:spPr>
        <p:txBody>
          <a:bodyPr/>
          <a:lstStyle>
            <a:lvl1pPr>
              <a:defRPr/>
            </a:lvl1pPr>
          </a:lstStyle>
          <a:p>
            <a:pPr>
              <a:defRPr/>
            </a:pPr>
            <a:r>
              <a:rPr lang="en-US" smtClean="0"/>
              <a:t>16 Dec 2011</a:t>
            </a:r>
            <a:endParaRPr lang="en-US" dirty="0"/>
          </a:p>
        </p:txBody>
      </p:sp>
      <p:sp>
        <p:nvSpPr>
          <p:cNvPr id="7" name="Rectangle 1080"/>
          <p:cNvSpPr>
            <a:spLocks noGrp="1" noChangeArrowheads="1"/>
          </p:cNvSpPr>
          <p:nvPr>
            <p:ph type="ftr" sz="quarter" idx="12"/>
          </p:nvPr>
        </p:nvSpPr>
        <p:spPr>
          <a:ln/>
        </p:spPr>
        <p:txBody>
          <a:bodyPr/>
          <a:lstStyle>
            <a:lvl1pPr>
              <a:defRPr/>
            </a:lvl1pPr>
          </a:lstStyle>
          <a:p>
            <a:pPr>
              <a:defRPr/>
            </a:pPr>
            <a:r>
              <a:rPr lang="en-US" smtClean="0"/>
              <a:t>Presentation to: GSFC Code 600 staff</a:t>
            </a:r>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4" indent="0">
              <a:buNone/>
              <a:defRPr sz="2800"/>
            </a:lvl2pPr>
            <a:lvl3pPr marL="914246" indent="0">
              <a:buNone/>
              <a:defRPr sz="2400"/>
            </a:lvl3pPr>
            <a:lvl4pPr marL="1371370" indent="0">
              <a:buNone/>
              <a:defRPr sz="2000"/>
            </a:lvl4pPr>
            <a:lvl5pPr marL="1828492" indent="0">
              <a:buNone/>
              <a:defRPr sz="2000"/>
            </a:lvl5pPr>
            <a:lvl6pPr marL="2285616" indent="0">
              <a:buNone/>
              <a:defRPr sz="2000"/>
            </a:lvl6pPr>
            <a:lvl7pPr marL="2742739" indent="0">
              <a:buNone/>
              <a:defRPr sz="2000"/>
            </a:lvl7pPr>
            <a:lvl8pPr marL="3199862" indent="0">
              <a:buNone/>
              <a:defRPr sz="2000"/>
            </a:lvl8pPr>
            <a:lvl9pPr marL="3656986"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4" indent="0">
              <a:buNone/>
              <a:defRPr sz="1200"/>
            </a:lvl2pPr>
            <a:lvl3pPr marL="914246" indent="0">
              <a:buNone/>
              <a:defRPr sz="1000"/>
            </a:lvl3pPr>
            <a:lvl4pPr marL="1371370" indent="0">
              <a:buNone/>
              <a:defRPr sz="900"/>
            </a:lvl4pPr>
            <a:lvl5pPr marL="1828492" indent="0">
              <a:buNone/>
              <a:defRPr sz="900"/>
            </a:lvl5pPr>
            <a:lvl6pPr marL="2285616" indent="0">
              <a:buNone/>
              <a:defRPr sz="900"/>
            </a:lvl6pPr>
            <a:lvl7pPr marL="2742739" indent="0">
              <a:buNone/>
              <a:defRPr sz="900"/>
            </a:lvl7pPr>
            <a:lvl8pPr marL="3199862" indent="0">
              <a:buNone/>
              <a:defRPr sz="900"/>
            </a:lvl8pPr>
            <a:lvl9pPr marL="3656986" indent="0">
              <a:buNone/>
              <a:defRPr sz="900"/>
            </a:lvl9pPr>
          </a:lstStyle>
          <a:p>
            <a:pPr lvl="0"/>
            <a:r>
              <a:rPr lang="en-US" smtClean="0"/>
              <a:t>Click to edit Master text styles</a:t>
            </a:r>
          </a:p>
        </p:txBody>
      </p:sp>
      <p:sp>
        <p:nvSpPr>
          <p:cNvPr id="5" name="Rectangle 1077"/>
          <p:cNvSpPr>
            <a:spLocks noGrp="1" noChangeArrowheads="1"/>
          </p:cNvSpPr>
          <p:nvPr>
            <p:ph type="sldNum" sz="quarter" idx="10"/>
          </p:nvPr>
        </p:nvSpPr>
        <p:spPr>
          <a:ln/>
        </p:spPr>
        <p:txBody>
          <a:bodyPr/>
          <a:lstStyle>
            <a:lvl1pPr>
              <a:defRPr/>
            </a:lvl1pPr>
          </a:lstStyle>
          <a:p>
            <a:pPr>
              <a:defRPr/>
            </a:pPr>
            <a:fld id="{FB355212-BFE3-48D1-B84F-D1A082B5D496}" type="slidenum">
              <a:rPr lang="en-US"/>
              <a:pPr>
                <a:defRPr/>
              </a:pPr>
              <a:t>‹#›</a:t>
            </a:fld>
            <a:endParaRPr lang="en-US" dirty="0"/>
          </a:p>
        </p:txBody>
      </p:sp>
      <p:sp>
        <p:nvSpPr>
          <p:cNvPr id="6" name="Rectangle 1079"/>
          <p:cNvSpPr>
            <a:spLocks noGrp="1" noChangeArrowheads="1"/>
          </p:cNvSpPr>
          <p:nvPr>
            <p:ph type="dt" sz="half" idx="11"/>
          </p:nvPr>
        </p:nvSpPr>
        <p:spPr>
          <a:ln/>
        </p:spPr>
        <p:txBody>
          <a:bodyPr/>
          <a:lstStyle>
            <a:lvl1pPr>
              <a:defRPr/>
            </a:lvl1pPr>
          </a:lstStyle>
          <a:p>
            <a:pPr>
              <a:defRPr/>
            </a:pPr>
            <a:r>
              <a:rPr lang="en-US" smtClean="0"/>
              <a:t>16 Dec 2011</a:t>
            </a:r>
            <a:endParaRPr lang="en-US" dirty="0"/>
          </a:p>
        </p:txBody>
      </p:sp>
      <p:sp>
        <p:nvSpPr>
          <p:cNvPr id="7" name="Rectangle 1080"/>
          <p:cNvSpPr>
            <a:spLocks noGrp="1" noChangeArrowheads="1"/>
          </p:cNvSpPr>
          <p:nvPr>
            <p:ph type="ftr" sz="quarter" idx="12"/>
          </p:nvPr>
        </p:nvSpPr>
        <p:spPr>
          <a:ln/>
        </p:spPr>
        <p:txBody>
          <a:bodyPr/>
          <a:lstStyle>
            <a:lvl1pPr>
              <a:defRPr/>
            </a:lvl1pPr>
          </a:lstStyle>
          <a:p>
            <a:pPr>
              <a:defRPr/>
            </a:pPr>
            <a:r>
              <a:rPr lang="en-US" smtClean="0"/>
              <a:t>Presentation to: GSFC Code 600 staff</a:t>
            </a:r>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18.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jpeg"/><Relationship Id="rId1" Type="http://schemas.openxmlformats.org/officeDocument/2006/relationships/slideLayout" Target="../slideLayouts/slideLayout19.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7.jpeg"/><Relationship Id="rId7" Type="http://schemas.openxmlformats.org/officeDocument/2006/relationships/image" Target="../media/image18.png"/><Relationship Id="rId8" Type="http://schemas.openxmlformats.org/officeDocument/2006/relationships/image" Target="../media/image19.jpeg"/><Relationship Id="rId1" Type="http://schemas.openxmlformats.org/officeDocument/2006/relationships/slideLayout" Target="../slideLayouts/slideLayout20.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theme" Target="../theme/theme5.xml"/><Relationship Id="rId2"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theme" Target="../theme/theme6.xml"/><Relationship Id="rId2"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7.jpeg"/><Relationship Id="rId7" Type="http://schemas.openxmlformats.org/officeDocument/2006/relationships/image" Target="../media/image18.png"/><Relationship Id="rId8" Type="http://schemas.openxmlformats.org/officeDocument/2006/relationships/image" Target="../media/image19.jpeg"/><Relationship Id="rId1" Type="http://schemas.openxmlformats.org/officeDocument/2006/relationships/slideLayout" Target="../slideLayouts/slideLayout21.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7.jpeg"/><Relationship Id="rId7" Type="http://schemas.openxmlformats.org/officeDocument/2006/relationships/image" Target="../media/image18.png"/><Relationship Id="rId8" Type="http://schemas.openxmlformats.org/officeDocument/2006/relationships/image" Target="../media/image19.jpeg"/><Relationship Id="rId1" Type="http://schemas.openxmlformats.org/officeDocument/2006/relationships/slideLayout" Target="../slideLayouts/slideLayout22.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7.jpeg"/><Relationship Id="rId7" Type="http://schemas.openxmlformats.org/officeDocument/2006/relationships/image" Target="../media/image18.png"/><Relationship Id="rId8" Type="http://schemas.openxmlformats.org/officeDocument/2006/relationships/image" Target="../media/image19.jpeg"/><Relationship Id="rId1" Type="http://schemas.openxmlformats.org/officeDocument/2006/relationships/slideLayout" Target="../slideLayouts/slideLayout23.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6" name="Rectangle 1027"/>
          <p:cNvSpPr>
            <a:spLocks noGrp="1" noChangeArrowheads="1"/>
          </p:cNvSpPr>
          <p:nvPr>
            <p:ph type="body" idx="1"/>
          </p:nvPr>
        </p:nvSpPr>
        <p:spPr bwMode="auto">
          <a:xfrm>
            <a:off x="466726" y="1665289"/>
            <a:ext cx="8258175" cy="4537075"/>
          </a:xfrm>
          <a:prstGeom prst="rect">
            <a:avLst/>
          </a:prstGeom>
          <a:noFill/>
          <a:ln w="9525">
            <a:noFill/>
            <a:miter lim="800000"/>
            <a:headEnd/>
            <a:tailEnd/>
          </a:ln>
        </p:spPr>
        <p:txBody>
          <a:bodyPr vert="horz" wrap="square" lIns="92059" tIns="46029" rIns="92059" bIns="4602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7" name="Rectangle 1026"/>
          <p:cNvSpPr>
            <a:spLocks noGrp="1" noChangeArrowheads="1"/>
          </p:cNvSpPr>
          <p:nvPr>
            <p:ph type="title"/>
          </p:nvPr>
        </p:nvSpPr>
        <p:spPr bwMode="auto">
          <a:xfrm>
            <a:off x="466725" y="831852"/>
            <a:ext cx="8275638" cy="733425"/>
          </a:xfrm>
          <a:prstGeom prst="rect">
            <a:avLst/>
          </a:prstGeom>
          <a:noFill/>
          <a:ln w="9525">
            <a:noFill/>
            <a:miter lim="800000"/>
            <a:headEnd/>
            <a:tailEnd/>
          </a:ln>
        </p:spPr>
        <p:txBody>
          <a:bodyPr vert="horz" wrap="square" lIns="92059" tIns="46029" rIns="92059" bIns="46029" numCol="1" anchor="t" anchorCtr="0" compatLnSpc="1">
            <a:prstTxWarp prst="textNoShape">
              <a:avLst/>
            </a:prstTxWarp>
          </a:bodyPr>
          <a:lstStyle/>
          <a:p>
            <a:pPr lvl="0"/>
            <a:r>
              <a:rPr lang="en-US" smtClean="0"/>
              <a:t>Click to edit Master title style</a:t>
            </a:r>
          </a:p>
        </p:txBody>
      </p:sp>
      <p:sp>
        <p:nvSpPr>
          <p:cNvPr id="652330" name="Rectangle 1066"/>
          <p:cNvSpPr>
            <a:spLocks noChangeArrowheads="1"/>
          </p:cNvSpPr>
          <p:nvPr userDrawn="1"/>
        </p:nvSpPr>
        <p:spPr bwMode="auto">
          <a:xfrm>
            <a:off x="127001" y="6673851"/>
            <a:ext cx="188396" cy="200026"/>
          </a:xfrm>
          <a:prstGeom prst="rect">
            <a:avLst/>
          </a:prstGeom>
          <a:noFill/>
          <a:ln w="9525">
            <a:noFill/>
            <a:miter lim="800000"/>
            <a:headEnd/>
            <a:tailEnd/>
          </a:ln>
          <a:effectLst/>
        </p:spPr>
        <p:txBody>
          <a:bodyPr wrap="none" lIns="92059" tIns="46029" rIns="92059" bIns="46029">
            <a:spAutoFit/>
          </a:bodyPr>
          <a:lstStyle/>
          <a:p>
            <a:pPr>
              <a:defRPr/>
            </a:pPr>
            <a:endParaRPr lang="en-US" sz="700" b="0" dirty="0">
              <a:solidFill>
                <a:srgbClr val="003399"/>
              </a:solidFill>
              <a:latin typeface="Arial" charset="0"/>
            </a:endParaRPr>
          </a:p>
        </p:txBody>
      </p:sp>
      <p:sp>
        <p:nvSpPr>
          <p:cNvPr id="652341" name="Rectangle 1077"/>
          <p:cNvSpPr>
            <a:spLocks noGrp="1" noChangeArrowheads="1"/>
          </p:cNvSpPr>
          <p:nvPr>
            <p:ph type="sldNum" sz="quarter" idx="4"/>
          </p:nvPr>
        </p:nvSpPr>
        <p:spPr bwMode="auto">
          <a:xfrm>
            <a:off x="8750300" y="6615113"/>
            <a:ext cx="393700" cy="457200"/>
          </a:xfrm>
          <a:prstGeom prst="rect">
            <a:avLst/>
          </a:prstGeom>
          <a:noFill/>
          <a:ln w="9525">
            <a:noFill/>
            <a:miter lim="800000"/>
            <a:headEnd/>
            <a:tailEnd/>
          </a:ln>
          <a:effectLst/>
        </p:spPr>
        <p:txBody>
          <a:bodyPr vert="horz" wrap="square" lIns="91424" tIns="45713" rIns="91424" bIns="45713" numCol="1" anchor="t" anchorCtr="0" compatLnSpc="1">
            <a:prstTxWarp prst="textNoShape">
              <a:avLst/>
            </a:prstTxWarp>
          </a:bodyPr>
          <a:lstStyle>
            <a:lvl1pPr algn="r">
              <a:defRPr sz="1200"/>
            </a:lvl1pPr>
          </a:lstStyle>
          <a:p>
            <a:pPr>
              <a:defRPr/>
            </a:pPr>
            <a:fld id="{D318A982-BDEC-4902-A164-866E84A6EA92}" type="slidenum">
              <a:rPr lang="en-US"/>
              <a:pPr>
                <a:defRPr/>
              </a:pPr>
              <a:t>‹#›</a:t>
            </a:fld>
            <a:endParaRPr lang="en-US" dirty="0"/>
          </a:p>
        </p:txBody>
      </p:sp>
      <p:pic>
        <p:nvPicPr>
          <p:cNvPr id="6150" name="Picture 1078" descr="jwst_circle_design3"/>
          <p:cNvPicPr preferRelativeResize="0">
            <a:picLocks noChangeAspect="1" noChangeArrowheads="1"/>
          </p:cNvPicPr>
          <p:nvPr userDrawn="1"/>
        </p:nvPicPr>
        <p:blipFill>
          <a:blip r:embed="rId19" cstate="print">
            <a:clrChange>
              <a:clrFrom>
                <a:srgbClr val="FFFFFF"/>
              </a:clrFrom>
              <a:clrTo>
                <a:srgbClr val="FFFFFF">
                  <a:alpha val="0"/>
                </a:srgbClr>
              </a:clrTo>
            </a:clrChange>
          </a:blip>
          <a:srcRect/>
          <a:stretch>
            <a:fillRect/>
          </a:stretch>
        </p:blipFill>
        <p:spPr bwMode="auto">
          <a:xfrm>
            <a:off x="2" y="2"/>
            <a:ext cx="658813" cy="658813"/>
          </a:xfrm>
          <a:prstGeom prst="rect">
            <a:avLst/>
          </a:prstGeom>
          <a:noFill/>
          <a:ln w="9525">
            <a:noFill/>
            <a:miter lim="800000"/>
            <a:headEnd/>
            <a:tailEnd/>
          </a:ln>
        </p:spPr>
      </p:pic>
      <p:sp>
        <p:nvSpPr>
          <p:cNvPr id="652343" name="Rectangle 1079"/>
          <p:cNvSpPr>
            <a:spLocks noGrp="1" noChangeArrowheads="1"/>
          </p:cNvSpPr>
          <p:nvPr>
            <p:ph type="dt" sz="half" idx="2"/>
          </p:nvPr>
        </p:nvSpPr>
        <p:spPr bwMode="auto">
          <a:xfrm>
            <a:off x="457200" y="6626226"/>
            <a:ext cx="1054100" cy="476250"/>
          </a:xfrm>
          <a:prstGeom prst="rect">
            <a:avLst/>
          </a:prstGeom>
          <a:noFill/>
          <a:ln w="9525">
            <a:noFill/>
            <a:miter lim="800000"/>
            <a:headEnd/>
            <a:tailEnd/>
          </a:ln>
          <a:effectLst/>
        </p:spPr>
        <p:txBody>
          <a:bodyPr vert="horz" wrap="square" lIns="91424" tIns="45713" rIns="91424" bIns="45713" numCol="1" anchor="t" anchorCtr="0" compatLnSpc="1">
            <a:prstTxWarp prst="textNoShape">
              <a:avLst/>
            </a:prstTxWarp>
          </a:bodyPr>
          <a:lstStyle>
            <a:lvl1pPr>
              <a:defRPr sz="1000" b="0">
                <a:latin typeface="+mj-lt"/>
              </a:defRPr>
            </a:lvl1pPr>
          </a:lstStyle>
          <a:p>
            <a:pPr>
              <a:defRPr/>
            </a:pPr>
            <a:r>
              <a:rPr lang="en-US" smtClean="0"/>
              <a:t>16 Dec 2011</a:t>
            </a:r>
            <a:endParaRPr lang="en-US" dirty="0"/>
          </a:p>
        </p:txBody>
      </p:sp>
      <p:sp>
        <p:nvSpPr>
          <p:cNvPr id="652344" name="Rectangle 1080"/>
          <p:cNvSpPr>
            <a:spLocks noGrp="1" noChangeArrowheads="1"/>
          </p:cNvSpPr>
          <p:nvPr>
            <p:ph type="ftr" sz="quarter" idx="3"/>
          </p:nvPr>
        </p:nvSpPr>
        <p:spPr bwMode="auto">
          <a:xfrm>
            <a:off x="1752600" y="6626226"/>
            <a:ext cx="6705600" cy="476250"/>
          </a:xfrm>
          <a:prstGeom prst="rect">
            <a:avLst/>
          </a:prstGeom>
          <a:noFill/>
          <a:ln w="9525">
            <a:noFill/>
            <a:miter lim="800000"/>
            <a:headEnd/>
            <a:tailEnd/>
          </a:ln>
          <a:effectLst/>
        </p:spPr>
        <p:txBody>
          <a:bodyPr vert="horz" wrap="square" lIns="91424" tIns="45713" rIns="91424" bIns="45713" numCol="1" anchor="t" anchorCtr="0" compatLnSpc="1">
            <a:prstTxWarp prst="textNoShape">
              <a:avLst/>
            </a:prstTxWarp>
          </a:bodyPr>
          <a:lstStyle>
            <a:lvl1pPr algn="ctr">
              <a:defRPr sz="1000" b="0">
                <a:latin typeface="+mj-lt"/>
              </a:defRPr>
            </a:lvl1pPr>
          </a:lstStyle>
          <a:p>
            <a:pPr>
              <a:defRPr/>
            </a:pPr>
            <a:r>
              <a:rPr lang="en-US" smtClean="0"/>
              <a:t>Presentation to: GSFC Code 600 staff</a:t>
            </a:r>
            <a:endParaRPr lang="en-US" dirty="0"/>
          </a:p>
        </p:txBody>
      </p:sp>
    </p:spTree>
  </p:cSld>
  <p:clrMap bg1="lt1" tx1="dk1" bg2="lt2" tx2="dk2" accent1="accent1" accent2="accent2" accent3="accent3" accent4="accent4" accent5="accent5" accent6="accent6" hlink="hlink" folHlink="folHlink"/>
  <p:sldLayoutIdLst>
    <p:sldLayoutId id="2147484554" r:id="rId1"/>
    <p:sldLayoutId id="2147484584" r:id="rId2"/>
    <p:sldLayoutId id="2147484555" r:id="rId3"/>
    <p:sldLayoutId id="2147484585" r:id="rId4"/>
    <p:sldLayoutId id="2147484556" r:id="rId5"/>
    <p:sldLayoutId id="2147484557" r:id="rId6"/>
    <p:sldLayoutId id="2147484558" r:id="rId7"/>
    <p:sldLayoutId id="2147484559" r:id="rId8"/>
    <p:sldLayoutId id="2147484560" r:id="rId9"/>
    <p:sldLayoutId id="2147484561" r:id="rId10"/>
    <p:sldLayoutId id="2147484562" r:id="rId11"/>
    <p:sldLayoutId id="2147484563" r:id="rId12"/>
    <p:sldLayoutId id="2147484564" r:id="rId13"/>
    <p:sldLayoutId id="2147484565" r:id="rId14"/>
    <p:sldLayoutId id="2147484566" r:id="rId15"/>
    <p:sldLayoutId id="2147484567" r:id="rId16"/>
    <p:sldLayoutId id="2147484568" r:id="rId17"/>
  </p:sldLayoutIdLst>
  <p:transition/>
  <p:hf hdr="0"/>
  <p:txStyles>
    <p:titleStyle>
      <a:lvl1pPr algn="l" rtl="0" eaLnBrk="0" fontAlgn="base" hangingPunct="0">
        <a:spcBef>
          <a:spcPct val="0"/>
        </a:spcBef>
        <a:spcAft>
          <a:spcPct val="0"/>
        </a:spcAft>
        <a:defRPr sz="2400">
          <a:solidFill>
            <a:srgbClr val="003399"/>
          </a:solidFill>
          <a:latin typeface="+mj-lt"/>
          <a:ea typeface="+mj-ea"/>
          <a:cs typeface="+mj-cs"/>
        </a:defRPr>
      </a:lvl1pPr>
      <a:lvl2pPr algn="l" rtl="0" eaLnBrk="0" fontAlgn="base" hangingPunct="0">
        <a:spcBef>
          <a:spcPct val="0"/>
        </a:spcBef>
        <a:spcAft>
          <a:spcPct val="0"/>
        </a:spcAft>
        <a:defRPr sz="2400">
          <a:solidFill>
            <a:srgbClr val="003399"/>
          </a:solidFill>
          <a:latin typeface="Arial" charset="0"/>
        </a:defRPr>
      </a:lvl2pPr>
      <a:lvl3pPr algn="l" rtl="0" eaLnBrk="0" fontAlgn="base" hangingPunct="0">
        <a:spcBef>
          <a:spcPct val="0"/>
        </a:spcBef>
        <a:spcAft>
          <a:spcPct val="0"/>
        </a:spcAft>
        <a:defRPr sz="2400">
          <a:solidFill>
            <a:srgbClr val="003399"/>
          </a:solidFill>
          <a:latin typeface="Arial" charset="0"/>
        </a:defRPr>
      </a:lvl3pPr>
      <a:lvl4pPr algn="l" rtl="0" eaLnBrk="0" fontAlgn="base" hangingPunct="0">
        <a:spcBef>
          <a:spcPct val="0"/>
        </a:spcBef>
        <a:spcAft>
          <a:spcPct val="0"/>
        </a:spcAft>
        <a:defRPr sz="2400">
          <a:solidFill>
            <a:srgbClr val="003399"/>
          </a:solidFill>
          <a:latin typeface="Arial" charset="0"/>
        </a:defRPr>
      </a:lvl4pPr>
      <a:lvl5pPr algn="l" rtl="0" eaLnBrk="0" fontAlgn="base" hangingPunct="0">
        <a:spcBef>
          <a:spcPct val="0"/>
        </a:spcBef>
        <a:spcAft>
          <a:spcPct val="0"/>
        </a:spcAft>
        <a:defRPr sz="2400">
          <a:solidFill>
            <a:srgbClr val="003399"/>
          </a:solidFill>
          <a:latin typeface="Arial" charset="0"/>
        </a:defRPr>
      </a:lvl5pPr>
      <a:lvl6pPr marL="457124" algn="l" rtl="0" eaLnBrk="0" fontAlgn="base" hangingPunct="0">
        <a:spcBef>
          <a:spcPct val="0"/>
        </a:spcBef>
        <a:spcAft>
          <a:spcPct val="0"/>
        </a:spcAft>
        <a:defRPr sz="2400">
          <a:solidFill>
            <a:srgbClr val="003399"/>
          </a:solidFill>
          <a:latin typeface="Arial" charset="0"/>
        </a:defRPr>
      </a:lvl6pPr>
      <a:lvl7pPr marL="914246" algn="l" rtl="0" eaLnBrk="0" fontAlgn="base" hangingPunct="0">
        <a:spcBef>
          <a:spcPct val="0"/>
        </a:spcBef>
        <a:spcAft>
          <a:spcPct val="0"/>
        </a:spcAft>
        <a:defRPr sz="2400">
          <a:solidFill>
            <a:srgbClr val="003399"/>
          </a:solidFill>
          <a:latin typeface="Arial" charset="0"/>
        </a:defRPr>
      </a:lvl7pPr>
      <a:lvl8pPr marL="1371370" algn="l" rtl="0" eaLnBrk="0" fontAlgn="base" hangingPunct="0">
        <a:spcBef>
          <a:spcPct val="0"/>
        </a:spcBef>
        <a:spcAft>
          <a:spcPct val="0"/>
        </a:spcAft>
        <a:defRPr sz="2400">
          <a:solidFill>
            <a:srgbClr val="003399"/>
          </a:solidFill>
          <a:latin typeface="Arial" charset="0"/>
        </a:defRPr>
      </a:lvl8pPr>
      <a:lvl9pPr marL="1828492" algn="l" rtl="0" eaLnBrk="0" fontAlgn="base" hangingPunct="0">
        <a:spcBef>
          <a:spcPct val="0"/>
        </a:spcBef>
        <a:spcAft>
          <a:spcPct val="0"/>
        </a:spcAft>
        <a:defRPr sz="2400">
          <a:solidFill>
            <a:srgbClr val="003399"/>
          </a:solidFill>
          <a:latin typeface="Arial" charset="0"/>
        </a:defRPr>
      </a:lvl9pPr>
    </p:titleStyle>
    <p:bodyStyle>
      <a:lvl1pPr marL="234911" indent="-234911" algn="l" rtl="0" eaLnBrk="0" fontAlgn="base" hangingPunct="0">
        <a:spcBef>
          <a:spcPct val="0"/>
        </a:spcBef>
        <a:spcAft>
          <a:spcPct val="15000"/>
        </a:spcAft>
        <a:buClr>
          <a:srgbClr val="0B3D91"/>
        </a:buClr>
        <a:buFont typeface="Wingdings" pitchFamily="2" charset="2"/>
        <a:buChar char="§"/>
        <a:defRPr sz="2000" b="1">
          <a:solidFill>
            <a:schemeClr val="tx1"/>
          </a:solidFill>
          <a:latin typeface="+mn-lt"/>
          <a:ea typeface="+mn-ea"/>
          <a:cs typeface="+mn-cs"/>
        </a:defRPr>
      </a:lvl1pPr>
      <a:lvl2pPr marL="685684" indent="-231736" algn="l" rtl="0" eaLnBrk="0" fontAlgn="base" hangingPunct="0">
        <a:spcBef>
          <a:spcPct val="0"/>
        </a:spcBef>
        <a:spcAft>
          <a:spcPct val="15000"/>
        </a:spcAft>
        <a:buClr>
          <a:srgbClr val="0B3D91"/>
        </a:buClr>
        <a:buChar char="–"/>
        <a:defRPr sz="1900">
          <a:solidFill>
            <a:schemeClr val="tx1"/>
          </a:solidFill>
          <a:latin typeface="+mn-lt"/>
        </a:defRPr>
      </a:lvl2pPr>
      <a:lvl3pPr marL="969800" indent="-169834" algn="l" rtl="0" eaLnBrk="0" fontAlgn="base" hangingPunct="0">
        <a:spcBef>
          <a:spcPct val="0"/>
        </a:spcBef>
        <a:spcAft>
          <a:spcPct val="15000"/>
        </a:spcAft>
        <a:buClr>
          <a:srgbClr val="0B3D91"/>
        </a:buClr>
        <a:buFont typeface="Palatino Linotype" pitchFamily="18" charset="0"/>
        <a:buChar char="-"/>
        <a:defRPr sz="1900">
          <a:solidFill>
            <a:schemeClr val="tx1"/>
          </a:solidFill>
          <a:latin typeface="+mn-lt"/>
        </a:defRPr>
      </a:lvl3pPr>
      <a:lvl4pPr marL="1290421" indent="-206341" algn="l" rtl="0" eaLnBrk="0" fontAlgn="base" hangingPunct="0">
        <a:spcBef>
          <a:spcPct val="0"/>
        </a:spcBef>
        <a:spcAft>
          <a:spcPct val="15000"/>
        </a:spcAft>
        <a:buClr>
          <a:srgbClr val="0B3D91"/>
        </a:buClr>
        <a:buFont typeface="Wingdings" pitchFamily="2" charset="2"/>
        <a:buChar char="§"/>
        <a:defRPr sz="1900">
          <a:solidFill>
            <a:schemeClr val="tx1"/>
          </a:solidFill>
          <a:latin typeface="+mn-lt"/>
        </a:defRPr>
      </a:lvl4pPr>
      <a:lvl5pPr marL="1636438" indent="-231736" algn="l" rtl="0" eaLnBrk="0" fontAlgn="base" hangingPunct="0">
        <a:spcBef>
          <a:spcPct val="0"/>
        </a:spcBef>
        <a:spcAft>
          <a:spcPct val="15000"/>
        </a:spcAft>
        <a:buClr>
          <a:srgbClr val="0B3D91"/>
        </a:buClr>
        <a:buChar char="–"/>
        <a:defRPr sz="1900">
          <a:solidFill>
            <a:schemeClr val="tx1"/>
          </a:solidFill>
          <a:latin typeface="+mn-lt"/>
        </a:defRPr>
      </a:lvl5pPr>
      <a:lvl6pPr marL="2093562" indent="-231736" algn="l" rtl="0" eaLnBrk="0" fontAlgn="base" hangingPunct="0">
        <a:spcBef>
          <a:spcPct val="0"/>
        </a:spcBef>
        <a:spcAft>
          <a:spcPct val="15000"/>
        </a:spcAft>
        <a:buClr>
          <a:srgbClr val="0B3D91"/>
        </a:buClr>
        <a:buChar char="–"/>
        <a:defRPr sz="1900">
          <a:solidFill>
            <a:schemeClr val="tx1"/>
          </a:solidFill>
          <a:latin typeface="+mn-lt"/>
        </a:defRPr>
      </a:lvl6pPr>
      <a:lvl7pPr marL="2550684" indent="-231736" algn="l" rtl="0" eaLnBrk="0" fontAlgn="base" hangingPunct="0">
        <a:spcBef>
          <a:spcPct val="0"/>
        </a:spcBef>
        <a:spcAft>
          <a:spcPct val="15000"/>
        </a:spcAft>
        <a:buClr>
          <a:srgbClr val="0B3D91"/>
        </a:buClr>
        <a:buChar char="–"/>
        <a:defRPr sz="1900">
          <a:solidFill>
            <a:schemeClr val="tx1"/>
          </a:solidFill>
          <a:latin typeface="+mn-lt"/>
        </a:defRPr>
      </a:lvl7pPr>
      <a:lvl8pPr marL="3007808" indent="-231736" algn="l" rtl="0" eaLnBrk="0" fontAlgn="base" hangingPunct="0">
        <a:spcBef>
          <a:spcPct val="0"/>
        </a:spcBef>
        <a:spcAft>
          <a:spcPct val="15000"/>
        </a:spcAft>
        <a:buClr>
          <a:srgbClr val="0B3D91"/>
        </a:buClr>
        <a:buChar char="–"/>
        <a:defRPr sz="1900">
          <a:solidFill>
            <a:schemeClr val="tx1"/>
          </a:solidFill>
          <a:latin typeface="+mn-lt"/>
        </a:defRPr>
      </a:lvl8pPr>
      <a:lvl9pPr marL="3464930" indent="-231736" algn="l" rtl="0" eaLnBrk="0" fontAlgn="base" hangingPunct="0">
        <a:spcBef>
          <a:spcPct val="0"/>
        </a:spcBef>
        <a:spcAft>
          <a:spcPct val="15000"/>
        </a:spcAft>
        <a:buClr>
          <a:srgbClr val="0B3D91"/>
        </a:buClr>
        <a:buChar char="–"/>
        <a:defRPr sz="1900">
          <a:solidFill>
            <a:schemeClr val="tx1"/>
          </a:solidFill>
          <a:latin typeface="+mn-lt"/>
        </a:defRPr>
      </a:lvl9pPr>
    </p:bodyStyle>
    <p:otherStyle>
      <a:defPPr>
        <a:defRPr lang="en-US"/>
      </a:defPPr>
      <a:lvl1pPr marL="0" algn="l" defTabSz="914246" rtl="0" eaLnBrk="1" latinLnBrk="0" hangingPunct="1">
        <a:defRPr sz="1800" kern="1200">
          <a:solidFill>
            <a:schemeClr val="tx1"/>
          </a:solidFill>
          <a:latin typeface="+mn-lt"/>
          <a:ea typeface="+mn-ea"/>
          <a:cs typeface="+mn-cs"/>
        </a:defRPr>
      </a:lvl1pPr>
      <a:lvl2pPr marL="457124" algn="l" defTabSz="914246" rtl="0" eaLnBrk="1" latinLnBrk="0" hangingPunct="1">
        <a:defRPr sz="1800" kern="1200">
          <a:solidFill>
            <a:schemeClr val="tx1"/>
          </a:solidFill>
          <a:latin typeface="+mn-lt"/>
          <a:ea typeface="+mn-ea"/>
          <a:cs typeface="+mn-cs"/>
        </a:defRPr>
      </a:lvl2pPr>
      <a:lvl3pPr marL="914246" algn="l" defTabSz="914246" rtl="0" eaLnBrk="1" latinLnBrk="0" hangingPunct="1">
        <a:defRPr sz="1800" kern="1200">
          <a:solidFill>
            <a:schemeClr val="tx1"/>
          </a:solidFill>
          <a:latin typeface="+mn-lt"/>
          <a:ea typeface="+mn-ea"/>
          <a:cs typeface="+mn-cs"/>
        </a:defRPr>
      </a:lvl3pPr>
      <a:lvl4pPr marL="1371370" algn="l" defTabSz="914246" rtl="0" eaLnBrk="1" latinLnBrk="0" hangingPunct="1">
        <a:defRPr sz="1800" kern="1200">
          <a:solidFill>
            <a:schemeClr val="tx1"/>
          </a:solidFill>
          <a:latin typeface="+mn-lt"/>
          <a:ea typeface="+mn-ea"/>
          <a:cs typeface="+mn-cs"/>
        </a:defRPr>
      </a:lvl4pPr>
      <a:lvl5pPr marL="1828492" algn="l" defTabSz="914246" rtl="0" eaLnBrk="1" latinLnBrk="0" hangingPunct="1">
        <a:defRPr sz="1800" kern="1200">
          <a:solidFill>
            <a:schemeClr val="tx1"/>
          </a:solidFill>
          <a:latin typeface="+mn-lt"/>
          <a:ea typeface="+mn-ea"/>
          <a:cs typeface="+mn-cs"/>
        </a:defRPr>
      </a:lvl5pPr>
      <a:lvl6pPr marL="2285616" algn="l" defTabSz="914246" rtl="0" eaLnBrk="1" latinLnBrk="0" hangingPunct="1">
        <a:defRPr sz="1800" kern="1200">
          <a:solidFill>
            <a:schemeClr val="tx1"/>
          </a:solidFill>
          <a:latin typeface="+mn-lt"/>
          <a:ea typeface="+mn-ea"/>
          <a:cs typeface="+mn-cs"/>
        </a:defRPr>
      </a:lvl6pPr>
      <a:lvl7pPr marL="2742739" algn="l" defTabSz="914246" rtl="0" eaLnBrk="1" latinLnBrk="0" hangingPunct="1">
        <a:defRPr sz="1800" kern="1200">
          <a:solidFill>
            <a:schemeClr val="tx1"/>
          </a:solidFill>
          <a:latin typeface="+mn-lt"/>
          <a:ea typeface="+mn-ea"/>
          <a:cs typeface="+mn-cs"/>
        </a:defRPr>
      </a:lvl7pPr>
      <a:lvl8pPr marL="3199862" algn="l" defTabSz="914246" rtl="0" eaLnBrk="1" latinLnBrk="0" hangingPunct="1">
        <a:defRPr sz="1800" kern="1200">
          <a:solidFill>
            <a:schemeClr val="tx1"/>
          </a:solidFill>
          <a:latin typeface="+mn-lt"/>
          <a:ea typeface="+mn-ea"/>
          <a:cs typeface="+mn-cs"/>
        </a:defRPr>
      </a:lvl8pPr>
      <a:lvl9pPr marL="3656986" algn="l" defTabSz="9142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b="0" dirty="0">
              <a:solidFill>
                <a:prstClr val="black">
                  <a:tint val="75000"/>
                </a:prstClr>
              </a:solidFill>
              <a:latin typeface="Calibri"/>
            </a:endParaRPr>
          </a:p>
        </p:txBody>
      </p:sp>
      <p:sp>
        <p:nvSpPr>
          <p:cNvPr id="15" name="Text Box 28" descr="ABL"/>
          <p:cNvSpPr txBox="1">
            <a:spLocks noChangeArrowheads="1"/>
          </p:cNvSpPr>
          <p:nvPr userDrawn="1"/>
        </p:nvSpPr>
        <p:spPr bwMode="auto">
          <a:xfrm>
            <a:off x="7143750" y="504825"/>
            <a:ext cx="1306513" cy="366713"/>
          </a:xfrm>
          <a:prstGeom prst="rect">
            <a:avLst/>
          </a:prstGeom>
          <a:noFill/>
          <a:ln w="9525">
            <a:noFill/>
            <a:miter lim="800000"/>
            <a:headEnd type="none" w="sm" len="sm"/>
            <a:tailEnd type="none" w="sm" len="sm"/>
          </a:ln>
          <a:effectLst/>
        </p:spPr>
        <p:txBody>
          <a:bodyPr>
            <a:spAutoFit/>
          </a:bodyPr>
          <a:lstStyle/>
          <a:p>
            <a:pPr defTabSz="457200" fontAlgn="auto">
              <a:spcBef>
                <a:spcPct val="50000"/>
              </a:spcBef>
              <a:spcAft>
                <a:spcPts val="0"/>
              </a:spcAft>
              <a:defRPr/>
            </a:pPr>
            <a:endParaRPr lang="en-US" sz="1800" b="0" dirty="0">
              <a:solidFill>
                <a:prstClr val="black"/>
              </a:solidFill>
              <a:latin typeface="Calibri"/>
            </a:endParaRPr>
          </a:p>
        </p:txBody>
      </p:sp>
      <p:sp>
        <p:nvSpPr>
          <p:cNvPr id="10" name="TextBox 3"/>
          <p:cNvSpPr txBox="1">
            <a:spLocks noChangeArrowheads="1"/>
          </p:cNvSpPr>
          <p:nvPr userDrawn="1"/>
        </p:nvSpPr>
        <p:spPr bwMode="auto">
          <a:xfrm>
            <a:off x="7824788" y="6642100"/>
            <a:ext cx="1277213" cy="215444"/>
          </a:xfrm>
          <a:prstGeom prst="rect">
            <a:avLst/>
          </a:prstGeom>
          <a:noFill/>
          <a:ln w="9525">
            <a:noFill/>
            <a:miter lim="800000"/>
            <a:headEnd/>
            <a:tailEnd/>
          </a:ln>
        </p:spPr>
        <p:txBody>
          <a:bodyPr wrap="none">
            <a:prstTxWarp prst="textNoShape">
              <a:avLst/>
            </a:prstTxWarp>
            <a:spAutoFit/>
          </a:bodyPr>
          <a:lstStyle/>
          <a:p>
            <a:pPr defTabSz="457200" eaLnBrk="1" fontAlgn="auto" hangingPunct="1">
              <a:spcBef>
                <a:spcPts val="0"/>
              </a:spcBef>
              <a:spcAft>
                <a:spcPts val="0"/>
              </a:spcAft>
              <a:defRPr/>
            </a:pPr>
            <a:r>
              <a:rPr lang="en-US" sz="800" b="0" dirty="0" smtClean="0">
                <a:solidFill>
                  <a:prstClr val="black"/>
                </a:solidFill>
                <a:latin typeface="Arial Narrow" charset="0"/>
              </a:rPr>
              <a:t>JWST.OTIS.Oct2011PWS/</a:t>
            </a:r>
            <a:fld id="{FEE1F296-B58B-394F-904B-0883C966C7A8}" type="slidenum">
              <a:rPr lang="en-US" sz="800" b="0">
                <a:solidFill>
                  <a:prstClr val="black"/>
                </a:solidFill>
                <a:latin typeface="Arial Narrow" charset="0"/>
              </a:rPr>
              <a:pPr defTabSz="457200" eaLnBrk="1" fontAlgn="auto" hangingPunct="1">
                <a:spcBef>
                  <a:spcPts val="0"/>
                </a:spcBef>
                <a:spcAft>
                  <a:spcPts val="0"/>
                </a:spcAft>
                <a:defRPr/>
              </a:pPr>
              <a:t>‹#›</a:t>
            </a:fld>
            <a:endParaRPr lang="en-US" sz="800" b="0" dirty="0">
              <a:solidFill>
                <a:prstClr val="black"/>
              </a:solidFill>
              <a:latin typeface="Arial Narrow" charset="0"/>
            </a:endParaRPr>
          </a:p>
        </p:txBody>
      </p:sp>
      <p:pic>
        <p:nvPicPr>
          <p:cNvPr id="12" name="Picture 53" descr="jwst_circle_design3"/>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0" y="0"/>
            <a:ext cx="665163" cy="665163"/>
          </a:xfrm>
          <a:prstGeom prst="rect">
            <a:avLst/>
          </a:prstGeom>
          <a:noFill/>
          <a:ln w="9525">
            <a:noFill/>
            <a:miter lim="800000"/>
            <a:headEnd/>
            <a:tailEnd/>
          </a:ln>
        </p:spPr>
      </p:pic>
      <p:grpSp>
        <p:nvGrpSpPr>
          <p:cNvPr id="4" name="Group 8"/>
          <p:cNvGrpSpPr>
            <a:grpSpLocks/>
          </p:cNvGrpSpPr>
          <p:nvPr userDrawn="1"/>
        </p:nvGrpSpPr>
        <p:grpSpPr bwMode="auto">
          <a:xfrm>
            <a:off x="6343650" y="92077"/>
            <a:ext cx="2679700" cy="733427"/>
            <a:chOff x="3996" y="58"/>
            <a:chExt cx="1688" cy="462"/>
          </a:xfrm>
        </p:grpSpPr>
        <p:pic>
          <p:nvPicPr>
            <p:cNvPr id="13" name="Picture 9" descr="NASA_BallTrans"/>
            <p:cNvPicPr>
              <a:picLocks noChangeAspect="1" noChangeArrowheads="1"/>
            </p:cNvPicPr>
            <p:nvPr userDrawn="1"/>
          </p:nvPicPr>
          <p:blipFill>
            <a:blip r:embed="rId4" cstate="print"/>
            <a:srcRect/>
            <a:stretch>
              <a:fillRect/>
            </a:stretch>
          </p:blipFill>
          <p:spPr bwMode="auto">
            <a:xfrm>
              <a:off x="3996" y="58"/>
              <a:ext cx="440" cy="378"/>
            </a:xfrm>
            <a:prstGeom prst="rect">
              <a:avLst/>
            </a:prstGeom>
            <a:noFill/>
            <a:ln w="9525">
              <a:noFill/>
              <a:miter lim="800000"/>
              <a:headEnd/>
              <a:tailEnd/>
            </a:ln>
          </p:spPr>
        </p:pic>
        <p:pic>
          <p:nvPicPr>
            <p:cNvPr id="18" name="Picture 13" descr="small NOC_LOGO"/>
            <p:cNvPicPr>
              <a:picLocks noChangeAspect="1" noChangeArrowheads="1"/>
            </p:cNvPicPr>
            <p:nvPr userDrawn="1"/>
          </p:nvPicPr>
          <p:blipFill>
            <a:blip r:embed="rId5" cstate="print"/>
            <a:srcRect/>
            <a:stretch>
              <a:fillRect/>
            </a:stretch>
          </p:blipFill>
          <p:spPr bwMode="auto">
            <a:xfrm>
              <a:off x="4454" y="86"/>
              <a:ext cx="1230" cy="218"/>
            </a:xfrm>
            <a:prstGeom prst="rect">
              <a:avLst/>
            </a:prstGeom>
            <a:noFill/>
            <a:ln w="9525">
              <a:noFill/>
              <a:miter lim="800000"/>
              <a:headEnd/>
              <a:tailEnd/>
            </a:ln>
          </p:spPr>
        </p:pic>
        <p:pic>
          <p:nvPicPr>
            <p:cNvPr id="17" name="Picture 12" descr="ITT"/>
            <p:cNvPicPr>
              <a:picLocks noChangeAspect="1" noChangeArrowheads="1"/>
            </p:cNvPicPr>
            <p:nvPr userDrawn="1"/>
          </p:nvPicPr>
          <p:blipFill>
            <a:blip r:embed="rId6" cstate="print"/>
            <a:srcRect/>
            <a:stretch>
              <a:fillRect/>
            </a:stretch>
          </p:blipFill>
          <p:spPr bwMode="auto">
            <a:xfrm>
              <a:off x="5228" y="236"/>
              <a:ext cx="448" cy="284"/>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459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66725" y="1049338"/>
            <a:ext cx="8258175" cy="5497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62758" name="Rectangle 6"/>
          <p:cNvSpPr>
            <a:spLocks noGrp="1" noChangeArrowheads="1"/>
          </p:cNvSpPr>
          <p:nvPr/>
        </p:nvSpPr>
        <p:spPr bwMode="auto">
          <a:xfrm>
            <a:off x="8505825" y="6518275"/>
            <a:ext cx="742950" cy="457200"/>
          </a:xfrm>
          <a:prstGeom prst="rect">
            <a:avLst/>
          </a:prstGeom>
          <a:noFill/>
          <a:ln w="9525">
            <a:noFill/>
            <a:miter lim="800000"/>
            <a:headEnd/>
            <a:tailEnd/>
          </a:ln>
          <a:effectLst/>
        </p:spPr>
        <p:txBody>
          <a:bodyPr wrap="none" lIns="92075" tIns="46038" rIns="92075" bIns="46038" anchor="ctr"/>
          <a:lstStyle/>
          <a:p>
            <a:pPr algn="ctr">
              <a:defRPr/>
            </a:pPr>
            <a:fld id="{654B106A-7B6D-441E-8038-FA4F5C53581B}" type="slidenum">
              <a:rPr lang="en-US" sz="900">
                <a:solidFill>
                  <a:srgbClr val="000000"/>
                </a:solidFill>
                <a:latin typeface="Arial" charset="0"/>
              </a:rPr>
              <a:pPr algn="ctr">
                <a:defRPr/>
              </a:pPr>
              <a:t>‹#›</a:t>
            </a:fld>
            <a:endParaRPr lang="en-US" sz="900" b="0">
              <a:solidFill>
                <a:srgbClr val="000000"/>
              </a:solidFill>
              <a:latin typeface="Arial" charset="0"/>
            </a:endParaRPr>
          </a:p>
        </p:txBody>
      </p:sp>
      <p:sp>
        <p:nvSpPr>
          <p:cNvPr id="1028" name="Rectangle 8"/>
          <p:cNvSpPr>
            <a:spLocks noGrp="1" noChangeArrowheads="1"/>
          </p:cNvSpPr>
          <p:nvPr>
            <p:ph type="title"/>
          </p:nvPr>
        </p:nvSpPr>
        <p:spPr bwMode="auto">
          <a:xfrm>
            <a:off x="1054100" y="138113"/>
            <a:ext cx="4940300" cy="77946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pic>
        <p:nvPicPr>
          <p:cNvPr id="13" name="Picture 19"/>
          <p:cNvPicPr>
            <a:picLocks noChangeAspect="1" noChangeArrowheads="1"/>
          </p:cNvPicPr>
          <p:nvPr userDrawn="1"/>
        </p:nvPicPr>
        <p:blipFill>
          <a:blip r:embed="rId3" cstate="print"/>
          <a:srcRect/>
          <a:stretch>
            <a:fillRect/>
          </a:stretch>
        </p:blipFill>
        <p:spPr bwMode="auto">
          <a:xfrm>
            <a:off x="6989763" y="617538"/>
            <a:ext cx="374650" cy="317500"/>
          </a:xfrm>
          <a:prstGeom prst="rect">
            <a:avLst/>
          </a:prstGeom>
          <a:noFill/>
          <a:ln w="12700">
            <a:noFill/>
            <a:miter lim="800000"/>
            <a:headEnd/>
            <a:tailEnd/>
          </a:ln>
        </p:spPr>
      </p:pic>
      <p:pic>
        <p:nvPicPr>
          <p:cNvPr id="14" name="Picture 21"/>
          <p:cNvPicPr>
            <a:picLocks noChangeAspect="1" noChangeArrowheads="1"/>
          </p:cNvPicPr>
          <p:nvPr userDrawn="1"/>
        </p:nvPicPr>
        <p:blipFill>
          <a:blip r:embed="rId4" cstate="print"/>
          <a:srcRect/>
          <a:stretch>
            <a:fillRect/>
          </a:stretch>
        </p:blipFill>
        <p:spPr bwMode="auto">
          <a:xfrm>
            <a:off x="8350250" y="625475"/>
            <a:ext cx="603250" cy="234950"/>
          </a:xfrm>
          <a:prstGeom prst="rect">
            <a:avLst/>
          </a:prstGeom>
          <a:noFill/>
          <a:ln w="9525">
            <a:noFill/>
            <a:miter lim="800000"/>
            <a:headEnd/>
            <a:tailEnd/>
          </a:ln>
        </p:spPr>
      </p:pic>
      <p:pic>
        <p:nvPicPr>
          <p:cNvPr id="15" name="Picture 28" descr="jwst_circle_design3"/>
          <p:cNvPicPr>
            <a:picLocks noChangeAspect="1" noChangeArrowheads="1"/>
          </p:cNvPicPr>
          <p:nvPr userDrawn="1"/>
        </p:nvPicPr>
        <p:blipFill>
          <a:blip r:embed="rId5" cstate="print"/>
          <a:srcRect/>
          <a:stretch>
            <a:fillRect/>
          </a:stretch>
        </p:blipFill>
        <p:spPr bwMode="auto">
          <a:xfrm>
            <a:off x="0" y="0"/>
            <a:ext cx="1041400" cy="1041400"/>
          </a:xfrm>
          <a:prstGeom prst="rect">
            <a:avLst/>
          </a:prstGeom>
          <a:noFill/>
          <a:ln w="9525">
            <a:noFill/>
            <a:miter lim="800000"/>
            <a:headEnd/>
            <a:tailEnd/>
          </a:ln>
        </p:spPr>
      </p:pic>
      <p:pic>
        <p:nvPicPr>
          <p:cNvPr id="16" name="Picture 29" descr="NASA_BallTrans"/>
          <p:cNvPicPr>
            <a:picLocks noChangeAspect="1" noChangeArrowheads="1"/>
          </p:cNvPicPr>
          <p:nvPr userDrawn="1"/>
        </p:nvPicPr>
        <p:blipFill>
          <a:blip r:embed="rId6" cstate="print"/>
          <a:srcRect/>
          <a:stretch>
            <a:fillRect/>
          </a:stretch>
        </p:blipFill>
        <p:spPr bwMode="auto">
          <a:xfrm>
            <a:off x="6015038" y="214313"/>
            <a:ext cx="720725" cy="617537"/>
          </a:xfrm>
          <a:prstGeom prst="rect">
            <a:avLst/>
          </a:prstGeom>
          <a:noFill/>
          <a:ln w="9525">
            <a:noFill/>
            <a:miter lim="800000"/>
            <a:headEnd/>
            <a:tailEnd/>
          </a:ln>
        </p:spPr>
      </p:pic>
      <p:pic>
        <p:nvPicPr>
          <p:cNvPr id="17" name="Picture 32" descr="ABL"/>
          <p:cNvPicPr>
            <a:picLocks noChangeAspect="1" noChangeArrowheads="1"/>
          </p:cNvPicPr>
          <p:nvPr userDrawn="1"/>
        </p:nvPicPr>
        <p:blipFill>
          <a:blip r:embed="rId7" cstate="print"/>
          <a:srcRect/>
          <a:stretch>
            <a:fillRect/>
          </a:stretch>
        </p:blipFill>
        <p:spPr bwMode="auto">
          <a:xfrm>
            <a:off x="7577138" y="533400"/>
            <a:ext cx="542925" cy="381000"/>
          </a:xfrm>
          <a:prstGeom prst="rect">
            <a:avLst/>
          </a:prstGeom>
          <a:noFill/>
          <a:ln w="9525">
            <a:noFill/>
            <a:miter lim="800000"/>
            <a:headEnd type="none" w="sm" len="sm"/>
            <a:tailEnd type="none" w="sm" len="sm"/>
          </a:ln>
        </p:spPr>
      </p:pic>
      <p:pic>
        <p:nvPicPr>
          <p:cNvPr id="18" name="Picture 11" descr="noc_logo__blu3142.jpg"/>
          <p:cNvPicPr>
            <a:picLocks noChangeAspect="1"/>
          </p:cNvPicPr>
          <p:nvPr userDrawn="1"/>
        </p:nvPicPr>
        <p:blipFill>
          <a:blip r:embed="rId8" cstate="print"/>
          <a:srcRect/>
          <a:stretch>
            <a:fillRect/>
          </a:stretch>
        </p:blipFill>
        <p:spPr bwMode="auto">
          <a:xfrm>
            <a:off x="6748463" y="222250"/>
            <a:ext cx="2101850" cy="366713"/>
          </a:xfrm>
          <a:prstGeom prst="rect">
            <a:avLst/>
          </a:prstGeom>
          <a:noFill/>
          <a:ln w="9525">
            <a:noFill/>
            <a:miter lim="800000"/>
            <a:headEnd/>
            <a:tailEnd/>
          </a:ln>
        </p:spPr>
      </p:pic>
      <p:sp>
        <p:nvSpPr>
          <p:cNvPr id="12" name="Rectangle 1"/>
          <p:cNvSpPr>
            <a:spLocks noChangeArrowheads="1"/>
          </p:cNvSpPr>
          <p:nvPr userDrawn="1"/>
        </p:nvSpPr>
        <p:spPr bwMode="auto">
          <a:xfrm>
            <a:off x="152400" y="6611779"/>
            <a:ext cx="8472546"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1000" b="0" dirty="0" smtClean="0">
                <a:solidFill>
                  <a:srgbClr val="0000FF"/>
                </a:solidFill>
                <a:latin typeface="Arial" pitchFamily="34" charset="0"/>
                <a:ea typeface="Calibri" pitchFamily="34" charset="0"/>
                <a:cs typeface="Arial" pitchFamily="34" charset="0"/>
              </a:rPr>
              <a:t>This document is not subject to the controls of the International Traffic in Arms Regulations (ITAR) or the Export Administration Regulations (EAR).</a:t>
            </a:r>
            <a:endParaRPr lang="en-US" sz="1800" b="0" dirty="0" smtClean="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4604" r:id="rId1"/>
  </p:sldLayoutIdLst>
  <p:transition/>
  <p:txStyles>
    <p:titleStyle>
      <a:lvl1pPr algn="l" rtl="0" eaLnBrk="0" fontAlgn="base" hangingPunct="0">
        <a:spcBef>
          <a:spcPct val="0"/>
        </a:spcBef>
        <a:spcAft>
          <a:spcPct val="0"/>
        </a:spcAft>
        <a:defRPr sz="2400">
          <a:solidFill>
            <a:srgbClr val="0B3D91"/>
          </a:solidFill>
          <a:latin typeface="+mj-lt"/>
          <a:ea typeface="+mj-ea"/>
          <a:cs typeface="+mj-cs"/>
        </a:defRPr>
      </a:lvl1pPr>
      <a:lvl2pPr algn="l" rtl="0" eaLnBrk="0" fontAlgn="base" hangingPunct="0">
        <a:spcBef>
          <a:spcPct val="0"/>
        </a:spcBef>
        <a:spcAft>
          <a:spcPct val="0"/>
        </a:spcAft>
        <a:defRPr sz="2400">
          <a:solidFill>
            <a:srgbClr val="0B3D91"/>
          </a:solidFill>
          <a:latin typeface="Impact" pitchFamily="34" charset="0"/>
        </a:defRPr>
      </a:lvl2pPr>
      <a:lvl3pPr algn="l" rtl="0" eaLnBrk="0" fontAlgn="base" hangingPunct="0">
        <a:spcBef>
          <a:spcPct val="0"/>
        </a:spcBef>
        <a:spcAft>
          <a:spcPct val="0"/>
        </a:spcAft>
        <a:defRPr sz="2400">
          <a:solidFill>
            <a:srgbClr val="0B3D91"/>
          </a:solidFill>
          <a:latin typeface="Impact" pitchFamily="34" charset="0"/>
        </a:defRPr>
      </a:lvl3pPr>
      <a:lvl4pPr algn="l" rtl="0" eaLnBrk="0" fontAlgn="base" hangingPunct="0">
        <a:spcBef>
          <a:spcPct val="0"/>
        </a:spcBef>
        <a:spcAft>
          <a:spcPct val="0"/>
        </a:spcAft>
        <a:defRPr sz="2400">
          <a:solidFill>
            <a:srgbClr val="0B3D91"/>
          </a:solidFill>
          <a:latin typeface="Impact" pitchFamily="34" charset="0"/>
        </a:defRPr>
      </a:lvl4pPr>
      <a:lvl5pPr algn="l" rtl="0" eaLnBrk="0" fontAlgn="base" hangingPunct="0">
        <a:spcBef>
          <a:spcPct val="0"/>
        </a:spcBef>
        <a:spcAft>
          <a:spcPct val="0"/>
        </a:spcAft>
        <a:defRPr sz="2400">
          <a:solidFill>
            <a:srgbClr val="0B3D91"/>
          </a:solidFill>
          <a:latin typeface="Impact" pitchFamily="34" charset="0"/>
        </a:defRPr>
      </a:lvl5pPr>
      <a:lvl6pPr marL="457200" algn="l" rtl="0" eaLnBrk="0" fontAlgn="base" hangingPunct="0">
        <a:spcBef>
          <a:spcPct val="0"/>
        </a:spcBef>
        <a:spcAft>
          <a:spcPct val="0"/>
        </a:spcAft>
        <a:defRPr sz="2400">
          <a:solidFill>
            <a:srgbClr val="0B3D91"/>
          </a:solidFill>
          <a:latin typeface="Impact" pitchFamily="34" charset="0"/>
        </a:defRPr>
      </a:lvl6pPr>
      <a:lvl7pPr marL="914400" algn="l" rtl="0" eaLnBrk="0" fontAlgn="base" hangingPunct="0">
        <a:spcBef>
          <a:spcPct val="0"/>
        </a:spcBef>
        <a:spcAft>
          <a:spcPct val="0"/>
        </a:spcAft>
        <a:defRPr sz="2400">
          <a:solidFill>
            <a:srgbClr val="0B3D91"/>
          </a:solidFill>
          <a:latin typeface="Impact" pitchFamily="34" charset="0"/>
        </a:defRPr>
      </a:lvl7pPr>
      <a:lvl8pPr marL="1371600" algn="l" rtl="0" eaLnBrk="0" fontAlgn="base" hangingPunct="0">
        <a:spcBef>
          <a:spcPct val="0"/>
        </a:spcBef>
        <a:spcAft>
          <a:spcPct val="0"/>
        </a:spcAft>
        <a:defRPr sz="2400">
          <a:solidFill>
            <a:srgbClr val="0B3D91"/>
          </a:solidFill>
          <a:latin typeface="Impact" pitchFamily="34" charset="0"/>
        </a:defRPr>
      </a:lvl8pPr>
      <a:lvl9pPr marL="1828800" algn="l" rtl="0" eaLnBrk="0" fontAlgn="base" hangingPunct="0">
        <a:spcBef>
          <a:spcPct val="0"/>
        </a:spcBef>
        <a:spcAft>
          <a:spcPct val="0"/>
        </a:spcAft>
        <a:defRPr sz="2400">
          <a:solidFill>
            <a:srgbClr val="0B3D91"/>
          </a:solidFill>
          <a:latin typeface="Impact" pitchFamily="34" charset="0"/>
        </a:defRPr>
      </a:lvl9pPr>
    </p:titleStyle>
    <p:bodyStyle>
      <a:lvl1pPr marL="234950" indent="-234950" algn="l" rtl="0" eaLnBrk="0" fontAlgn="base" hangingPunct="0">
        <a:spcBef>
          <a:spcPct val="0"/>
        </a:spcBef>
        <a:spcAft>
          <a:spcPct val="15000"/>
        </a:spcAft>
        <a:buClr>
          <a:srgbClr val="0B3D91"/>
        </a:buClr>
        <a:buFont typeface="Wingdings" pitchFamily="2" charset="2"/>
        <a:buChar char="§"/>
        <a:defRPr sz="2000" b="1">
          <a:solidFill>
            <a:schemeClr val="tx1"/>
          </a:solidFill>
          <a:latin typeface="+mn-lt"/>
          <a:ea typeface="+mn-ea"/>
          <a:cs typeface="+mn-cs"/>
        </a:defRPr>
      </a:lvl1pPr>
      <a:lvl2pPr marL="685800" indent="-231775" algn="l" rtl="0" eaLnBrk="0" fontAlgn="base" hangingPunct="0">
        <a:spcBef>
          <a:spcPct val="0"/>
        </a:spcBef>
        <a:spcAft>
          <a:spcPct val="15000"/>
        </a:spcAft>
        <a:buClr>
          <a:srgbClr val="0B3D91"/>
        </a:buClr>
        <a:buChar char="–"/>
        <a:defRPr sz="1900">
          <a:solidFill>
            <a:schemeClr val="tx1"/>
          </a:solidFill>
          <a:latin typeface="+mn-lt"/>
        </a:defRPr>
      </a:lvl2pPr>
      <a:lvl3pPr marL="969963" indent="-169863" algn="l" rtl="0" eaLnBrk="0" fontAlgn="base" hangingPunct="0">
        <a:spcBef>
          <a:spcPct val="0"/>
        </a:spcBef>
        <a:spcAft>
          <a:spcPct val="15000"/>
        </a:spcAft>
        <a:buClr>
          <a:srgbClr val="0B3D91"/>
        </a:buClr>
        <a:buFont typeface="Palatino Linotype" pitchFamily="18" charset="0"/>
        <a:buChar char="»"/>
        <a:defRPr sz="1900">
          <a:solidFill>
            <a:schemeClr val="tx1"/>
          </a:solidFill>
          <a:latin typeface="+mn-lt"/>
        </a:defRPr>
      </a:lvl3pPr>
      <a:lvl4pPr marL="1290638" indent="-206375" algn="l" rtl="0" eaLnBrk="0" fontAlgn="base" hangingPunct="0">
        <a:spcBef>
          <a:spcPct val="0"/>
        </a:spcBef>
        <a:spcAft>
          <a:spcPct val="15000"/>
        </a:spcAft>
        <a:buClr>
          <a:srgbClr val="0B3D91"/>
        </a:buClr>
        <a:buFont typeface="Arial" charset="0"/>
        <a:buChar char="-"/>
        <a:defRPr sz="1900">
          <a:solidFill>
            <a:schemeClr val="tx1"/>
          </a:solidFill>
          <a:latin typeface="+mn-lt"/>
        </a:defRPr>
      </a:lvl4pPr>
      <a:lvl5pPr marL="1636713" indent="-231775" algn="l" rtl="0" eaLnBrk="0" fontAlgn="base" hangingPunct="0">
        <a:spcBef>
          <a:spcPct val="0"/>
        </a:spcBef>
        <a:spcAft>
          <a:spcPct val="15000"/>
        </a:spcAft>
        <a:buClr>
          <a:srgbClr val="0B3D91"/>
        </a:buClr>
        <a:defRPr sz="1900">
          <a:solidFill>
            <a:schemeClr val="tx1"/>
          </a:solidFill>
          <a:latin typeface="+mn-lt"/>
        </a:defRPr>
      </a:lvl5pPr>
      <a:lvl6pPr marL="2093913" indent="-231775" algn="l" rtl="0" eaLnBrk="0" fontAlgn="base" hangingPunct="0">
        <a:spcBef>
          <a:spcPct val="0"/>
        </a:spcBef>
        <a:spcAft>
          <a:spcPct val="15000"/>
        </a:spcAft>
        <a:buClr>
          <a:srgbClr val="0B3D91"/>
        </a:buClr>
        <a:defRPr sz="1900">
          <a:solidFill>
            <a:schemeClr val="tx1"/>
          </a:solidFill>
          <a:latin typeface="+mn-lt"/>
        </a:defRPr>
      </a:lvl6pPr>
      <a:lvl7pPr marL="2551113" indent="-231775" algn="l" rtl="0" eaLnBrk="0" fontAlgn="base" hangingPunct="0">
        <a:spcBef>
          <a:spcPct val="0"/>
        </a:spcBef>
        <a:spcAft>
          <a:spcPct val="15000"/>
        </a:spcAft>
        <a:buClr>
          <a:srgbClr val="0B3D91"/>
        </a:buClr>
        <a:defRPr sz="1900">
          <a:solidFill>
            <a:schemeClr val="tx1"/>
          </a:solidFill>
          <a:latin typeface="+mn-lt"/>
        </a:defRPr>
      </a:lvl7pPr>
      <a:lvl8pPr marL="3008313" indent="-231775" algn="l" rtl="0" eaLnBrk="0" fontAlgn="base" hangingPunct="0">
        <a:spcBef>
          <a:spcPct val="0"/>
        </a:spcBef>
        <a:spcAft>
          <a:spcPct val="15000"/>
        </a:spcAft>
        <a:buClr>
          <a:srgbClr val="0B3D91"/>
        </a:buClr>
        <a:defRPr sz="1900">
          <a:solidFill>
            <a:schemeClr val="tx1"/>
          </a:solidFill>
          <a:latin typeface="+mn-lt"/>
        </a:defRPr>
      </a:lvl8pPr>
      <a:lvl9pPr marL="3465513" indent="-231775" algn="l" rtl="0" eaLnBrk="0" fontAlgn="base" hangingPunct="0">
        <a:spcBef>
          <a:spcPct val="0"/>
        </a:spcBef>
        <a:spcAft>
          <a:spcPct val="15000"/>
        </a:spcAft>
        <a:buClr>
          <a:srgbClr val="0B3D91"/>
        </a:buCl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1069"/>
          <p:cNvSpPr>
            <a:spLocks noGrp="1" noChangeArrowheads="1"/>
          </p:cNvSpPr>
          <p:nvPr>
            <p:ph type="body" idx="1"/>
          </p:nvPr>
        </p:nvSpPr>
        <p:spPr bwMode="auto">
          <a:xfrm>
            <a:off x="330200" y="1033463"/>
            <a:ext cx="8474075" cy="546417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7" name="Rectangle 1070"/>
          <p:cNvSpPr>
            <a:spLocks noGrp="1" noChangeArrowheads="1"/>
          </p:cNvSpPr>
          <p:nvPr>
            <p:ph type="title"/>
          </p:nvPr>
        </p:nvSpPr>
        <p:spPr bwMode="auto">
          <a:xfrm>
            <a:off x="971550" y="130175"/>
            <a:ext cx="5405438" cy="73342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652354" name="Rectangle 1090" descr="ABL"/>
          <p:cNvSpPr>
            <a:spLocks noChangeArrowheads="1"/>
          </p:cNvSpPr>
          <p:nvPr userDrawn="1"/>
        </p:nvSpPr>
        <p:spPr bwMode="auto">
          <a:xfrm>
            <a:off x="2000250" y="6592888"/>
            <a:ext cx="4789488" cy="214312"/>
          </a:xfrm>
          <a:prstGeom prst="rect">
            <a:avLst/>
          </a:prstGeom>
          <a:noFill/>
          <a:ln w="9525">
            <a:noFill/>
            <a:miter lim="800000"/>
            <a:headEnd/>
            <a:tailEnd/>
          </a:ln>
          <a:effectLst/>
        </p:spPr>
        <p:txBody>
          <a:bodyPr>
            <a:spAutoFit/>
          </a:bodyPr>
          <a:lstStyle/>
          <a:p>
            <a:pPr algn="ctr">
              <a:defRPr/>
            </a:pPr>
            <a:r>
              <a:rPr lang="en-US" sz="800" b="0">
                <a:solidFill>
                  <a:srgbClr val="003399"/>
                </a:solidFill>
              </a:rPr>
              <a:t>Use or disclosure of data contained on this page is subject to the restriction(s) on the title page of this document.</a:t>
            </a:r>
          </a:p>
        </p:txBody>
      </p:sp>
      <p:grpSp>
        <p:nvGrpSpPr>
          <p:cNvPr id="2" name="Group 1107"/>
          <p:cNvGrpSpPr>
            <a:grpSpLocks/>
          </p:cNvGrpSpPr>
          <p:nvPr userDrawn="1"/>
        </p:nvGrpSpPr>
        <p:grpSpPr bwMode="auto">
          <a:xfrm>
            <a:off x="6400800" y="134938"/>
            <a:ext cx="2544763" cy="696912"/>
            <a:chOff x="3996" y="85"/>
            <a:chExt cx="1688" cy="513"/>
          </a:xfrm>
        </p:grpSpPr>
        <p:pic>
          <p:nvPicPr>
            <p:cNvPr id="1032" name="Picture 1108" descr="NASA_BallTrans"/>
            <p:cNvPicPr>
              <a:picLocks noChangeAspect="1" noChangeArrowheads="1"/>
            </p:cNvPicPr>
            <p:nvPr userDrawn="1"/>
          </p:nvPicPr>
          <p:blipFill>
            <a:blip r:embed="rId3" cstate="print"/>
            <a:srcRect/>
            <a:stretch>
              <a:fillRect/>
            </a:stretch>
          </p:blipFill>
          <p:spPr bwMode="auto">
            <a:xfrm>
              <a:off x="3996" y="85"/>
              <a:ext cx="440" cy="378"/>
            </a:xfrm>
            <a:prstGeom prst="rect">
              <a:avLst/>
            </a:prstGeom>
            <a:noFill/>
            <a:ln w="9525">
              <a:noFill/>
              <a:miter lim="800000"/>
              <a:headEnd/>
              <a:tailEnd/>
            </a:ln>
          </p:spPr>
        </p:pic>
        <p:pic>
          <p:nvPicPr>
            <p:cNvPr id="1033" name="Picture 1109"/>
            <p:cNvPicPr>
              <a:picLocks noChangeAspect="1" noChangeArrowheads="1"/>
            </p:cNvPicPr>
            <p:nvPr userDrawn="1"/>
          </p:nvPicPr>
          <p:blipFill>
            <a:blip r:embed="rId4" cstate="print"/>
            <a:srcRect/>
            <a:stretch>
              <a:fillRect/>
            </a:stretch>
          </p:blipFill>
          <p:spPr bwMode="auto">
            <a:xfrm>
              <a:off x="5246" y="372"/>
              <a:ext cx="422" cy="165"/>
            </a:xfrm>
            <a:prstGeom prst="rect">
              <a:avLst/>
            </a:prstGeom>
            <a:noFill/>
            <a:ln w="9525">
              <a:noFill/>
              <a:miter lim="800000"/>
              <a:headEnd/>
              <a:tailEnd/>
            </a:ln>
          </p:spPr>
        </p:pic>
        <p:pic>
          <p:nvPicPr>
            <p:cNvPr id="1034" name="Picture 1110"/>
            <p:cNvPicPr>
              <a:picLocks noChangeAspect="1" noChangeArrowheads="1"/>
            </p:cNvPicPr>
            <p:nvPr userDrawn="1"/>
          </p:nvPicPr>
          <p:blipFill>
            <a:blip r:embed="rId5" cstate="print"/>
            <a:srcRect/>
            <a:stretch>
              <a:fillRect/>
            </a:stretch>
          </p:blipFill>
          <p:spPr bwMode="auto">
            <a:xfrm>
              <a:off x="4450" y="339"/>
              <a:ext cx="232" cy="232"/>
            </a:xfrm>
            <a:prstGeom prst="rect">
              <a:avLst/>
            </a:prstGeom>
            <a:noFill/>
            <a:ln w="9525">
              <a:noFill/>
              <a:miter lim="800000"/>
              <a:headEnd/>
              <a:tailEnd/>
            </a:ln>
          </p:spPr>
        </p:pic>
        <p:pic>
          <p:nvPicPr>
            <p:cNvPr id="1035" name="Picture 1111" descr="ITT"/>
            <p:cNvPicPr>
              <a:picLocks noChangeAspect="1" noChangeArrowheads="1"/>
            </p:cNvPicPr>
            <p:nvPr userDrawn="1"/>
          </p:nvPicPr>
          <p:blipFill>
            <a:blip r:embed="rId6" cstate="print"/>
            <a:srcRect/>
            <a:stretch>
              <a:fillRect/>
            </a:stretch>
          </p:blipFill>
          <p:spPr bwMode="auto">
            <a:xfrm>
              <a:off x="4780" y="314"/>
              <a:ext cx="448" cy="284"/>
            </a:xfrm>
            <a:prstGeom prst="rect">
              <a:avLst/>
            </a:prstGeom>
            <a:noFill/>
            <a:ln w="9525">
              <a:noFill/>
              <a:miter lim="800000"/>
              <a:headEnd/>
              <a:tailEnd/>
            </a:ln>
          </p:spPr>
        </p:pic>
        <p:pic>
          <p:nvPicPr>
            <p:cNvPr id="1036" name="Picture 1112" descr="small NOC_LOGO"/>
            <p:cNvPicPr>
              <a:picLocks noChangeAspect="1" noChangeArrowheads="1"/>
            </p:cNvPicPr>
            <p:nvPr userDrawn="1"/>
          </p:nvPicPr>
          <p:blipFill>
            <a:blip r:embed="rId7" cstate="print"/>
            <a:srcRect/>
            <a:stretch>
              <a:fillRect/>
            </a:stretch>
          </p:blipFill>
          <p:spPr bwMode="auto">
            <a:xfrm>
              <a:off x="4454" y="86"/>
              <a:ext cx="1230" cy="218"/>
            </a:xfrm>
            <a:prstGeom prst="rect">
              <a:avLst/>
            </a:prstGeom>
            <a:noFill/>
            <a:ln w="9525">
              <a:noFill/>
              <a:miter lim="800000"/>
              <a:headEnd/>
              <a:tailEnd/>
            </a:ln>
          </p:spPr>
        </p:pic>
      </p:grpSp>
      <p:pic>
        <p:nvPicPr>
          <p:cNvPr id="1030" name="Picture 1113" descr="jwst_circle_design3"/>
          <p:cNvPicPr>
            <a:picLocks noChangeAspect="1" noChangeArrowheads="1"/>
          </p:cNvPicPr>
          <p:nvPr userDrawn="1"/>
        </p:nvPicPr>
        <p:blipFill>
          <a:blip r:embed="rId8" cstate="print"/>
          <a:srcRect/>
          <a:stretch>
            <a:fillRect/>
          </a:stretch>
        </p:blipFill>
        <p:spPr bwMode="auto">
          <a:xfrm>
            <a:off x="0" y="12700"/>
            <a:ext cx="1041400" cy="1041400"/>
          </a:xfrm>
          <a:prstGeom prst="rect">
            <a:avLst/>
          </a:prstGeom>
          <a:noFill/>
          <a:ln w="9525">
            <a:noFill/>
            <a:miter lim="800000"/>
            <a:headEnd/>
            <a:tailEnd/>
          </a:ln>
        </p:spPr>
      </p:pic>
      <p:sp>
        <p:nvSpPr>
          <p:cNvPr id="13" name="Rectangle 1090"/>
          <p:cNvSpPr>
            <a:spLocks noGrp="1" noChangeArrowheads="1"/>
          </p:cNvSpPr>
          <p:nvPr userDrawn="1"/>
        </p:nvSpPr>
        <p:spPr bwMode="auto">
          <a:xfrm>
            <a:off x="7524750" y="6553200"/>
            <a:ext cx="1276350" cy="304800"/>
          </a:xfrm>
          <a:prstGeom prst="rect">
            <a:avLst/>
          </a:prstGeom>
          <a:noFill/>
          <a:ln w="9525">
            <a:noFill/>
            <a:miter lim="800000"/>
            <a:headEnd/>
            <a:tailEnd/>
          </a:ln>
          <a:effectLst/>
        </p:spPr>
        <p:txBody>
          <a:bodyPr wrap="none" lIns="92075" tIns="46038" rIns="92075" bIns="46038" anchor="ctr"/>
          <a:lstStyle/>
          <a:p>
            <a:pPr algn="ctr">
              <a:defRPr/>
            </a:pPr>
            <a:r>
              <a:rPr lang="en-US" sz="900" dirty="0" smtClean="0">
                <a:solidFill>
                  <a:srgbClr val="000000"/>
                </a:solidFill>
                <a:latin typeface="Arial" charset="0"/>
              </a:rPr>
              <a:t>12-JWST-0123  </a:t>
            </a:r>
            <a:r>
              <a:rPr lang="en-US" sz="900" dirty="0">
                <a:solidFill>
                  <a:srgbClr val="000000"/>
                </a:solidFill>
                <a:latin typeface="Arial" charset="0"/>
              </a:rPr>
              <a:t>Page </a:t>
            </a:r>
            <a:fld id="{FFF09C2E-BB93-44A6-B936-570C1CEBF35E}" type="slidenum">
              <a:rPr lang="en-US" sz="900">
                <a:solidFill>
                  <a:srgbClr val="000000"/>
                </a:solidFill>
                <a:latin typeface="Arial" charset="0"/>
              </a:rPr>
              <a:pPr algn="ctr">
                <a:defRPr/>
              </a:pPr>
              <a:t>‹#›</a:t>
            </a:fld>
            <a:endParaRPr lang="en-US" sz="900" b="0" dirty="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609" r:id="rId1"/>
  </p:sldLayoutIdLst>
  <p:transition/>
  <p:txStyles>
    <p:titleStyle>
      <a:lvl1pPr algn="l" rtl="0" eaLnBrk="0" fontAlgn="base" hangingPunct="0">
        <a:spcBef>
          <a:spcPct val="0"/>
        </a:spcBef>
        <a:spcAft>
          <a:spcPct val="0"/>
        </a:spcAft>
        <a:defRPr sz="2400">
          <a:solidFill>
            <a:srgbClr val="0B3D91"/>
          </a:solidFill>
          <a:latin typeface="+mj-lt"/>
          <a:ea typeface="+mj-ea"/>
          <a:cs typeface="+mj-cs"/>
        </a:defRPr>
      </a:lvl1pPr>
      <a:lvl2pPr algn="l" rtl="0" eaLnBrk="0" fontAlgn="base" hangingPunct="0">
        <a:spcBef>
          <a:spcPct val="0"/>
        </a:spcBef>
        <a:spcAft>
          <a:spcPct val="0"/>
        </a:spcAft>
        <a:defRPr sz="2400">
          <a:solidFill>
            <a:srgbClr val="0B3D91"/>
          </a:solidFill>
          <a:latin typeface="Impact" pitchFamily="34" charset="0"/>
        </a:defRPr>
      </a:lvl2pPr>
      <a:lvl3pPr algn="l" rtl="0" eaLnBrk="0" fontAlgn="base" hangingPunct="0">
        <a:spcBef>
          <a:spcPct val="0"/>
        </a:spcBef>
        <a:spcAft>
          <a:spcPct val="0"/>
        </a:spcAft>
        <a:defRPr sz="2400">
          <a:solidFill>
            <a:srgbClr val="0B3D91"/>
          </a:solidFill>
          <a:latin typeface="Impact" pitchFamily="34" charset="0"/>
        </a:defRPr>
      </a:lvl3pPr>
      <a:lvl4pPr algn="l" rtl="0" eaLnBrk="0" fontAlgn="base" hangingPunct="0">
        <a:spcBef>
          <a:spcPct val="0"/>
        </a:spcBef>
        <a:spcAft>
          <a:spcPct val="0"/>
        </a:spcAft>
        <a:defRPr sz="2400">
          <a:solidFill>
            <a:srgbClr val="0B3D91"/>
          </a:solidFill>
          <a:latin typeface="Impact" pitchFamily="34" charset="0"/>
        </a:defRPr>
      </a:lvl4pPr>
      <a:lvl5pPr algn="l" rtl="0" eaLnBrk="0" fontAlgn="base" hangingPunct="0">
        <a:spcBef>
          <a:spcPct val="0"/>
        </a:spcBef>
        <a:spcAft>
          <a:spcPct val="0"/>
        </a:spcAft>
        <a:defRPr sz="2400">
          <a:solidFill>
            <a:srgbClr val="0B3D91"/>
          </a:solidFill>
          <a:latin typeface="Impact" pitchFamily="34" charset="0"/>
        </a:defRPr>
      </a:lvl5pPr>
      <a:lvl6pPr marL="457200" algn="l" rtl="0" eaLnBrk="0" fontAlgn="base" hangingPunct="0">
        <a:spcBef>
          <a:spcPct val="0"/>
        </a:spcBef>
        <a:spcAft>
          <a:spcPct val="0"/>
        </a:spcAft>
        <a:defRPr sz="2400">
          <a:solidFill>
            <a:srgbClr val="0B3D91"/>
          </a:solidFill>
          <a:latin typeface="Impact" pitchFamily="34" charset="0"/>
        </a:defRPr>
      </a:lvl6pPr>
      <a:lvl7pPr marL="914400" algn="l" rtl="0" eaLnBrk="0" fontAlgn="base" hangingPunct="0">
        <a:spcBef>
          <a:spcPct val="0"/>
        </a:spcBef>
        <a:spcAft>
          <a:spcPct val="0"/>
        </a:spcAft>
        <a:defRPr sz="2400">
          <a:solidFill>
            <a:srgbClr val="0B3D91"/>
          </a:solidFill>
          <a:latin typeface="Impact" pitchFamily="34" charset="0"/>
        </a:defRPr>
      </a:lvl7pPr>
      <a:lvl8pPr marL="1371600" algn="l" rtl="0" eaLnBrk="0" fontAlgn="base" hangingPunct="0">
        <a:spcBef>
          <a:spcPct val="0"/>
        </a:spcBef>
        <a:spcAft>
          <a:spcPct val="0"/>
        </a:spcAft>
        <a:defRPr sz="2400">
          <a:solidFill>
            <a:srgbClr val="0B3D91"/>
          </a:solidFill>
          <a:latin typeface="Impact" pitchFamily="34" charset="0"/>
        </a:defRPr>
      </a:lvl8pPr>
      <a:lvl9pPr marL="1828800" algn="l" rtl="0" eaLnBrk="0" fontAlgn="base" hangingPunct="0">
        <a:spcBef>
          <a:spcPct val="0"/>
        </a:spcBef>
        <a:spcAft>
          <a:spcPct val="0"/>
        </a:spcAft>
        <a:defRPr sz="2400">
          <a:solidFill>
            <a:srgbClr val="0B3D91"/>
          </a:solidFill>
          <a:latin typeface="Impact" pitchFamily="34" charset="0"/>
        </a:defRPr>
      </a:lvl9pPr>
    </p:titleStyle>
    <p:bodyStyle>
      <a:lvl1pPr marL="234950" indent="-234950" algn="l" rtl="0" eaLnBrk="0" fontAlgn="base" hangingPunct="0">
        <a:spcBef>
          <a:spcPct val="0"/>
        </a:spcBef>
        <a:spcAft>
          <a:spcPct val="15000"/>
        </a:spcAft>
        <a:buClr>
          <a:srgbClr val="0B3D91"/>
        </a:buClr>
        <a:buFont typeface="Wingdings" pitchFamily="2" charset="2"/>
        <a:buChar char="§"/>
        <a:defRPr sz="2000" b="1">
          <a:solidFill>
            <a:schemeClr val="tx1"/>
          </a:solidFill>
          <a:latin typeface="+mn-lt"/>
          <a:ea typeface="+mn-ea"/>
          <a:cs typeface="+mn-cs"/>
        </a:defRPr>
      </a:lvl1pPr>
      <a:lvl2pPr marL="685800" indent="-231775" algn="l" rtl="0" eaLnBrk="0" fontAlgn="base" hangingPunct="0">
        <a:spcBef>
          <a:spcPct val="0"/>
        </a:spcBef>
        <a:spcAft>
          <a:spcPct val="15000"/>
        </a:spcAft>
        <a:buClr>
          <a:srgbClr val="0B3D91"/>
        </a:buClr>
        <a:buChar char="–"/>
        <a:defRPr sz="1900">
          <a:solidFill>
            <a:schemeClr val="tx1"/>
          </a:solidFill>
          <a:latin typeface="+mn-lt"/>
        </a:defRPr>
      </a:lvl2pPr>
      <a:lvl3pPr marL="969963" indent="-169863" algn="l" rtl="0" eaLnBrk="0" fontAlgn="base" hangingPunct="0">
        <a:spcBef>
          <a:spcPct val="0"/>
        </a:spcBef>
        <a:spcAft>
          <a:spcPct val="15000"/>
        </a:spcAft>
        <a:buClr>
          <a:srgbClr val="0B3D91"/>
        </a:buClr>
        <a:buFont typeface="Palatino Linotype" pitchFamily="18" charset="0"/>
        <a:buChar char="-"/>
        <a:defRPr sz="1900">
          <a:solidFill>
            <a:schemeClr val="tx1"/>
          </a:solidFill>
          <a:latin typeface="+mn-lt"/>
        </a:defRPr>
      </a:lvl3pPr>
      <a:lvl4pPr marL="1290638" indent="-206375" algn="l" rtl="0" eaLnBrk="0" fontAlgn="base" hangingPunct="0">
        <a:spcBef>
          <a:spcPct val="0"/>
        </a:spcBef>
        <a:spcAft>
          <a:spcPct val="15000"/>
        </a:spcAft>
        <a:buClr>
          <a:srgbClr val="0B3D91"/>
        </a:buClr>
        <a:buFont typeface="Wingdings" pitchFamily="2" charset="2"/>
        <a:buChar char="§"/>
        <a:defRPr sz="1900">
          <a:solidFill>
            <a:schemeClr val="tx1"/>
          </a:solidFill>
          <a:latin typeface="+mn-lt"/>
        </a:defRPr>
      </a:lvl4pPr>
      <a:lvl5pPr marL="1636713" indent="-231775" algn="l" rtl="0" eaLnBrk="0" fontAlgn="base" hangingPunct="0">
        <a:spcBef>
          <a:spcPct val="0"/>
        </a:spcBef>
        <a:spcAft>
          <a:spcPct val="15000"/>
        </a:spcAft>
        <a:buClr>
          <a:srgbClr val="0B3D91"/>
        </a:buClr>
        <a:buChar char="–"/>
        <a:defRPr sz="1900">
          <a:solidFill>
            <a:schemeClr val="tx1"/>
          </a:solidFill>
          <a:latin typeface="+mn-lt"/>
        </a:defRPr>
      </a:lvl5pPr>
      <a:lvl6pPr marL="2093913" indent="-231775" algn="l" rtl="0" eaLnBrk="0" fontAlgn="base" hangingPunct="0">
        <a:spcBef>
          <a:spcPct val="0"/>
        </a:spcBef>
        <a:spcAft>
          <a:spcPct val="15000"/>
        </a:spcAft>
        <a:buClr>
          <a:srgbClr val="0B3D91"/>
        </a:buClr>
        <a:buChar char="–"/>
        <a:defRPr sz="1900">
          <a:solidFill>
            <a:schemeClr val="tx1"/>
          </a:solidFill>
          <a:latin typeface="+mn-lt"/>
        </a:defRPr>
      </a:lvl6pPr>
      <a:lvl7pPr marL="2551113" indent="-231775" algn="l" rtl="0" eaLnBrk="0" fontAlgn="base" hangingPunct="0">
        <a:spcBef>
          <a:spcPct val="0"/>
        </a:spcBef>
        <a:spcAft>
          <a:spcPct val="15000"/>
        </a:spcAft>
        <a:buClr>
          <a:srgbClr val="0B3D91"/>
        </a:buClr>
        <a:buChar char="–"/>
        <a:defRPr sz="1900">
          <a:solidFill>
            <a:schemeClr val="tx1"/>
          </a:solidFill>
          <a:latin typeface="+mn-lt"/>
        </a:defRPr>
      </a:lvl7pPr>
      <a:lvl8pPr marL="3008313" indent="-231775" algn="l" rtl="0" eaLnBrk="0" fontAlgn="base" hangingPunct="0">
        <a:spcBef>
          <a:spcPct val="0"/>
        </a:spcBef>
        <a:spcAft>
          <a:spcPct val="15000"/>
        </a:spcAft>
        <a:buClr>
          <a:srgbClr val="0B3D91"/>
        </a:buClr>
        <a:buChar char="–"/>
        <a:defRPr sz="1900">
          <a:solidFill>
            <a:schemeClr val="tx1"/>
          </a:solidFill>
          <a:latin typeface="+mn-lt"/>
        </a:defRPr>
      </a:lvl8pPr>
      <a:lvl9pPr marL="3465513" indent="-231775" algn="l" rtl="0" eaLnBrk="0" fontAlgn="base" hangingPunct="0">
        <a:spcBef>
          <a:spcPct val="0"/>
        </a:spcBef>
        <a:spcAft>
          <a:spcPct val="15000"/>
        </a:spcAft>
        <a:buClr>
          <a:srgbClr val="0B3D91"/>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2762758" name="Rectangle 6"/>
          <p:cNvSpPr>
            <a:spLocks noGrp="1" noChangeArrowheads="1"/>
          </p:cNvSpPr>
          <p:nvPr/>
        </p:nvSpPr>
        <p:spPr bwMode="auto">
          <a:xfrm>
            <a:off x="8505825" y="6518275"/>
            <a:ext cx="742950" cy="457200"/>
          </a:xfrm>
          <a:prstGeom prst="rect">
            <a:avLst/>
          </a:prstGeom>
          <a:noFill/>
          <a:ln w="9525">
            <a:noFill/>
            <a:miter lim="800000"/>
            <a:headEnd/>
            <a:tailEnd/>
          </a:ln>
          <a:effectLst/>
        </p:spPr>
        <p:txBody>
          <a:bodyPr wrap="none" lIns="92075" tIns="46038" rIns="92075" bIns="46038" anchor="ctr"/>
          <a:lstStyle/>
          <a:p>
            <a:pPr algn="ctr">
              <a:defRPr/>
            </a:pPr>
            <a:fld id="{C7D0276E-E550-4AD9-A0EE-1949B46B3519}" type="slidenum">
              <a:rPr lang="en-US" sz="900">
                <a:solidFill>
                  <a:srgbClr val="000000"/>
                </a:solidFill>
                <a:latin typeface="Arial" pitchFamily="34" charset="0"/>
                <a:cs typeface="Arial" charset="0"/>
              </a:rPr>
              <a:pPr algn="ctr">
                <a:defRPr/>
              </a:pPr>
              <a:t>‹#›</a:t>
            </a:fld>
            <a:endParaRPr lang="en-US" sz="900" b="0" dirty="0">
              <a:solidFill>
                <a:srgbClr val="000000"/>
              </a:solidFill>
              <a:latin typeface="Arial" pitchFamily="34" charset="0"/>
              <a:cs typeface="Arial" charset="0"/>
            </a:endParaRPr>
          </a:p>
        </p:txBody>
      </p:sp>
      <p:pic>
        <p:nvPicPr>
          <p:cNvPr id="4099" name="Picture 23" descr="NASA_BallTrans"/>
          <p:cNvPicPr>
            <a:picLocks noChangeAspect="1" noChangeArrowheads="1"/>
          </p:cNvPicPr>
          <p:nvPr/>
        </p:nvPicPr>
        <p:blipFill>
          <a:blip r:embed="rId2" cstate="print"/>
          <a:srcRect/>
          <a:stretch>
            <a:fillRect/>
          </a:stretch>
        </p:blipFill>
        <p:spPr bwMode="auto">
          <a:xfrm>
            <a:off x="7086600" y="152400"/>
            <a:ext cx="698500" cy="600075"/>
          </a:xfrm>
          <a:prstGeom prst="rect">
            <a:avLst/>
          </a:prstGeom>
          <a:noFill/>
          <a:ln w="9525">
            <a:noFill/>
            <a:miter lim="800000"/>
            <a:headEnd/>
            <a:tailEnd/>
          </a:ln>
        </p:spPr>
      </p:pic>
      <p:sp>
        <p:nvSpPr>
          <p:cNvPr id="2762778" name="Rectangle 26" descr="ABL"/>
          <p:cNvSpPr>
            <a:spLocks noChangeArrowheads="1"/>
          </p:cNvSpPr>
          <p:nvPr/>
        </p:nvSpPr>
        <p:spPr bwMode="auto">
          <a:xfrm>
            <a:off x="1047750" y="6629400"/>
            <a:ext cx="7080250" cy="228600"/>
          </a:xfrm>
          <a:prstGeom prst="rect">
            <a:avLst/>
          </a:prstGeom>
          <a:noFill/>
          <a:ln w="9525">
            <a:noFill/>
            <a:miter lim="800000"/>
            <a:headEnd/>
            <a:tailEnd/>
          </a:ln>
          <a:effectLst/>
        </p:spPr>
        <p:txBody>
          <a:bodyPr>
            <a:spAutoFit/>
          </a:bodyPr>
          <a:lstStyle/>
          <a:p>
            <a:pPr algn="ctr">
              <a:defRPr/>
            </a:pPr>
            <a:r>
              <a:rPr lang="en-US" sz="900" b="0" dirty="0">
                <a:solidFill>
                  <a:srgbClr val="003399"/>
                </a:solidFill>
                <a:cs typeface="Arial" charset="0"/>
              </a:rPr>
              <a:t>This document is ITAR controlled.  Use or disclosure of data contained on this page is subject to the restriction(s) on the title page of this document.</a:t>
            </a:r>
          </a:p>
        </p:txBody>
      </p:sp>
      <p:pic>
        <p:nvPicPr>
          <p:cNvPr id="4101" name="Picture 27" descr="jwst_circle_design3"/>
          <p:cNvPicPr>
            <a:picLocks noChangeAspect="1" noChangeArrowheads="1"/>
          </p:cNvPicPr>
          <p:nvPr/>
        </p:nvPicPr>
        <p:blipFill>
          <a:blip r:embed="rId3" cstate="print"/>
          <a:srcRect/>
          <a:stretch>
            <a:fillRect/>
          </a:stretch>
        </p:blipFill>
        <p:spPr bwMode="auto">
          <a:xfrm>
            <a:off x="0" y="12700"/>
            <a:ext cx="1041400" cy="1041400"/>
          </a:xfrm>
          <a:prstGeom prst="rect">
            <a:avLst/>
          </a:prstGeom>
          <a:noFill/>
          <a:ln w="9525">
            <a:noFill/>
            <a:miter lim="800000"/>
            <a:headEnd/>
            <a:tailEnd/>
          </a:ln>
        </p:spPr>
      </p:pic>
      <p:pic>
        <p:nvPicPr>
          <p:cNvPr id="7" name="Picture 6" descr="Exelis_c.jpg"/>
          <p:cNvPicPr>
            <a:picLocks noChangeAspect="1"/>
          </p:cNvPicPr>
          <p:nvPr userDrawn="1"/>
        </p:nvPicPr>
        <p:blipFill>
          <a:blip r:embed="rId4" cstate="print"/>
          <a:stretch>
            <a:fillRect/>
          </a:stretch>
        </p:blipFill>
        <p:spPr>
          <a:xfrm>
            <a:off x="7848600" y="338137"/>
            <a:ext cx="1172953" cy="228600"/>
          </a:xfrm>
          <a:prstGeom prst="rect">
            <a:avLst/>
          </a:prstGeom>
        </p:spPr>
      </p:pic>
    </p:spTree>
  </p:cSld>
  <p:clrMap bg1="lt1" tx1="dk1" bg2="lt2" tx2="dk2" accent1="accent1" accent2="accent2" accent3="accent3" accent4="accent4" accent5="accent5" accent6="accent6" hlink="hlink" folHlink="folHlink"/>
  <p:transition/>
  <p:txStyles>
    <p:titleStyle>
      <a:lvl1pPr algn="l" rtl="0" eaLnBrk="0" fontAlgn="base" hangingPunct="0">
        <a:spcBef>
          <a:spcPct val="0"/>
        </a:spcBef>
        <a:spcAft>
          <a:spcPct val="0"/>
        </a:spcAft>
        <a:defRPr sz="2400">
          <a:solidFill>
            <a:srgbClr val="0B3D91"/>
          </a:solidFill>
          <a:latin typeface="+mj-lt"/>
          <a:ea typeface="+mj-ea"/>
          <a:cs typeface="+mj-cs"/>
        </a:defRPr>
      </a:lvl1pPr>
      <a:lvl2pPr algn="l" rtl="0" eaLnBrk="0" fontAlgn="base" hangingPunct="0">
        <a:spcBef>
          <a:spcPct val="0"/>
        </a:spcBef>
        <a:spcAft>
          <a:spcPct val="0"/>
        </a:spcAft>
        <a:defRPr sz="2400">
          <a:solidFill>
            <a:srgbClr val="0B3D91"/>
          </a:solidFill>
          <a:latin typeface="Impact" pitchFamily="34" charset="0"/>
        </a:defRPr>
      </a:lvl2pPr>
      <a:lvl3pPr algn="l" rtl="0" eaLnBrk="0" fontAlgn="base" hangingPunct="0">
        <a:spcBef>
          <a:spcPct val="0"/>
        </a:spcBef>
        <a:spcAft>
          <a:spcPct val="0"/>
        </a:spcAft>
        <a:defRPr sz="2400">
          <a:solidFill>
            <a:srgbClr val="0B3D91"/>
          </a:solidFill>
          <a:latin typeface="Impact" pitchFamily="34" charset="0"/>
        </a:defRPr>
      </a:lvl3pPr>
      <a:lvl4pPr algn="l" rtl="0" eaLnBrk="0" fontAlgn="base" hangingPunct="0">
        <a:spcBef>
          <a:spcPct val="0"/>
        </a:spcBef>
        <a:spcAft>
          <a:spcPct val="0"/>
        </a:spcAft>
        <a:defRPr sz="2400">
          <a:solidFill>
            <a:srgbClr val="0B3D91"/>
          </a:solidFill>
          <a:latin typeface="Impact" pitchFamily="34" charset="0"/>
        </a:defRPr>
      </a:lvl4pPr>
      <a:lvl5pPr algn="l" rtl="0" eaLnBrk="0" fontAlgn="base" hangingPunct="0">
        <a:spcBef>
          <a:spcPct val="0"/>
        </a:spcBef>
        <a:spcAft>
          <a:spcPct val="0"/>
        </a:spcAft>
        <a:defRPr sz="2400">
          <a:solidFill>
            <a:srgbClr val="0B3D91"/>
          </a:solidFill>
          <a:latin typeface="Impact" pitchFamily="34" charset="0"/>
        </a:defRPr>
      </a:lvl5pPr>
      <a:lvl6pPr marL="457200" algn="l" rtl="0" eaLnBrk="1" fontAlgn="base" hangingPunct="1">
        <a:spcBef>
          <a:spcPct val="0"/>
        </a:spcBef>
        <a:spcAft>
          <a:spcPct val="0"/>
        </a:spcAft>
        <a:defRPr sz="2400">
          <a:solidFill>
            <a:srgbClr val="0B3D91"/>
          </a:solidFill>
          <a:latin typeface="Impact" pitchFamily="34" charset="0"/>
        </a:defRPr>
      </a:lvl6pPr>
      <a:lvl7pPr marL="914400" algn="l" rtl="0" eaLnBrk="1" fontAlgn="base" hangingPunct="1">
        <a:spcBef>
          <a:spcPct val="0"/>
        </a:spcBef>
        <a:spcAft>
          <a:spcPct val="0"/>
        </a:spcAft>
        <a:defRPr sz="2400">
          <a:solidFill>
            <a:srgbClr val="0B3D91"/>
          </a:solidFill>
          <a:latin typeface="Impact" pitchFamily="34" charset="0"/>
        </a:defRPr>
      </a:lvl7pPr>
      <a:lvl8pPr marL="1371600" algn="l" rtl="0" eaLnBrk="1" fontAlgn="base" hangingPunct="1">
        <a:spcBef>
          <a:spcPct val="0"/>
        </a:spcBef>
        <a:spcAft>
          <a:spcPct val="0"/>
        </a:spcAft>
        <a:defRPr sz="2400">
          <a:solidFill>
            <a:srgbClr val="0B3D91"/>
          </a:solidFill>
          <a:latin typeface="Impact" pitchFamily="34" charset="0"/>
        </a:defRPr>
      </a:lvl8pPr>
      <a:lvl9pPr marL="1828800" algn="l" rtl="0" eaLnBrk="1" fontAlgn="base" hangingPunct="1">
        <a:spcBef>
          <a:spcPct val="0"/>
        </a:spcBef>
        <a:spcAft>
          <a:spcPct val="0"/>
        </a:spcAft>
        <a:defRPr sz="2400">
          <a:solidFill>
            <a:srgbClr val="0B3D91"/>
          </a:solidFill>
          <a:latin typeface="Impact" pitchFamily="34" charset="0"/>
        </a:defRPr>
      </a:lvl9pPr>
    </p:titleStyle>
    <p:bodyStyle>
      <a:lvl1pPr marL="234950" indent="-234950" algn="l" rtl="0" eaLnBrk="0" fontAlgn="base" hangingPunct="0">
        <a:spcBef>
          <a:spcPct val="0"/>
        </a:spcBef>
        <a:spcAft>
          <a:spcPct val="15000"/>
        </a:spcAft>
        <a:buClr>
          <a:srgbClr val="0B3D91"/>
        </a:buClr>
        <a:buFont typeface="Wingdings" pitchFamily="2" charset="2"/>
        <a:buChar char="§"/>
        <a:defRPr sz="2000" b="1">
          <a:solidFill>
            <a:schemeClr val="tx1"/>
          </a:solidFill>
          <a:latin typeface="+mn-lt"/>
          <a:ea typeface="+mn-ea"/>
          <a:cs typeface="+mn-cs"/>
        </a:defRPr>
      </a:lvl1pPr>
      <a:lvl2pPr marL="685800" indent="-231775" algn="l" rtl="0" eaLnBrk="0" fontAlgn="base" hangingPunct="0">
        <a:spcBef>
          <a:spcPct val="0"/>
        </a:spcBef>
        <a:spcAft>
          <a:spcPct val="15000"/>
        </a:spcAft>
        <a:buClr>
          <a:srgbClr val="0B3D91"/>
        </a:buClr>
        <a:buChar char="–"/>
        <a:defRPr sz="1900">
          <a:solidFill>
            <a:schemeClr val="tx1"/>
          </a:solidFill>
          <a:latin typeface="+mn-lt"/>
        </a:defRPr>
      </a:lvl2pPr>
      <a:lvl3pPr marL="969963" indent="-169863" algn="l" rtl="0" eaLnBrk="0" fontAlgn="base" hangingPunct="0">
        <a:spcBef>
          <a:spcPct val="0"/>
        </a:spcBef>
        <a:spcAft>
          <a:spcPct val="15000"/>
        </a:spcAft>
        <a:buClr>
          <a:srgbClr val="0B3D91"/>
        </a:buClr>
        <a:buFont typeface="Palatino Linotype" pitchFamily="18" charset="0"/>
        <a:buChar char="»"/>
        <a:defRPr sz="1900">
          <a:solidFill>
            <a:schemeClr val="tx1"/>
          </a:solidFill>
          <a:latin typeface="+mn-lt"/>
        </a:defRPr>
      </a:lvl3pPr>
      <a:lvl4pPr marL="1290638" indent="-206375" algn="l" rtl="0" eaLnBrk="0" fontAlgn="base" hangingPunct="0">
        <a:spcBef>
          <a:spcPct val="0"/>
        </a:spcBef>
        <a:spcAft>
          <a:spcPct val="15000"/>
        </a:spcAft>
        <a:buClr>
          <a:srgbClr val="0B3D91"/>
        </a:buClr>
        <a:buFont typeface="Arial" charset="0"/>
        <a:buChar char="-"/>
        <a:defRPr sz="1900">
          <a:solidFill>
            <a:schemeClr val="tx1"/>
          </a:solidFill>
          <a:latin typeface="+mn-lt"/>
        </a:defRPr>
      </a:lvl4pPr>
      <a:lvl5pPr marL="1636713" indent="-231775" algn="l" rtl="0" eaLnBrk="0" fontAlgn="base" hangingPunct="0">
        <a:spcBef>
          <a:spcPct val="0"/>
        </a:spcBef>
        <a:spcAft>
          <a:spcPct val="15000"/>
        </a:spcAft>
        <a:buClr>
          <a:srgbClr val="0B3D91"/>
        </a:buClr>
        <a:defRPr sz="1900">
          <a:solidFill>
            <a:schemeClr val="tx1"/>
          </a:solidFill>
          <a:latin typeface="+mn-lt"/>
        </a:defRPr>
      </a:lvl5pPr>
      <a:lvl6pPr marL="2093913" indent="-231775" algn="l" rtl="0" eaLnBrk="1" fontAlgn="base" hangingPunct="1">
        <a:spcBef>
          <a:spcPct val="0"/>
        </a:spcBef>
        <a:spcAft>
          <a:spcPct val="15000"/>
        </a:spcAft>
        <a:buClr>
          <a:srgbClr val="0B3D91"/>
        </a:buClr>
        <a:defRPr sz="1900">
          <a:solidFill>
            <a:schemeClr val="tx1"/>
          </a:solidFill>
          <a:latin typeface="+mn-lt"/>
        </a:defRPr>
      </a:lvl6pPr>
      <a:lvl7pPr marL="2551113" indent="-231775" algn="l" rtl="0" eaLnBrk="1" fontAlgn="base" hangingPunct="1">
        <a:spcBef>
          <a:spcPct val="0"/>
        </a:spcBef>
        <a:spcAft>
          <a:spcPct val="15000"/>
        </a:spcAft>
        <a:buClr>
          <a:srgbClr val="0B3D91"/>
        </a:buClr>
        <a:defRPr sz="1900">
          <a:solidFill>
            <a:schemeClr val="tx1"/>
          </a:solidFill>
          <a:latin typeface="+mn-lt"/>
        </a:defRPr>
      </a:lvl7pPr>
      <a:lvl8pPr marL="3008313" indent="-231775" algn="l" rtl="0" eaLnBrk="1" fontAlgn="base" hangingPunct="1">
        <a:spcBef>
          <a:spcPct val="0"/>
        </a:spcBef>
        <a:spcAft>
          <a:spcPct val="15000"/>
        </a:spcAft>
        <a:buClr>
          <a:srgbClr val="0B3D91"/>
        </a:buClr>
        <a:defRPr sz="1900">
          <a:solidFill>
            <a:schemeClr val="tx1"/>
          </a:solidFill>
          <a:latin typeface="+mn-lt"/>
        </a:defRPr>
      </a:lvl8pPr>
      <a:lvl9pPr marL="3465513" indent="-231775" algn="l" rtl="0" eaLnBrk="1" fontAlgn="base" hangingPunct="1">
        <a:spcBef>
          <a:spcPct val="0"/>
        </a:spcBef>
        <a:spcAft>
          <a:spcPct val="15000"/>
        </a:spcAft>
        <a:buClr>
          <a:srgbClr val="0B3D91"/>
        </a:buCl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2762758" name="Rectangle 6"/>
          <p:cNvSpPr>
            <a:spLocks noGrp="1" noChangeArrowheads="1"/>
          </p:cNvSpPr>
          <p:nvPr/>
        </p:nvSpPr>
        <p:spPr bwMode="auto">
          <a:xfrm>
            <a:off x="8505825" y="6518275"/>
            <a:ext cx="742950" cy="457200"/>
          </a:xfrm>
          <a:prstGeom prst="rect">
            <a:avLst/>
          </a:prstGeom>
          <a:noFill/>
          <a:ln w="9525">
            <a:noFill/>
            <a:miter lim="800000"/>
            <a:headEnd/>
            <a:tailEnd/>
          </a:ln>
          <a:effectLst/>
        </p:spPr>
        <p:txBody>
          <a:bodyPr wrap="none" lIns="92075" tIns="46038" rIns="92075" bIns="46038" anchor="ctr"/>
          <a:lstStyle/>
          <a:p>
            <a:pPr algn="ctr">
              <a:defRPr/>
            </a:pPr>
            <a:fld id="{C7D0276E-E550-4AD9-A0EE-1949B46B3519}" type="slidenum">
              <a:rPr lang="en-US" sz="900">
                <a:solidFill>
                  <a:srgbClr val="000000"/>
                </a:solidFill>
                <a:latin typeface="Arial" pitchFamily="34" charset="0"/>
                <a:cs typeface="Arial" charset="0"/>
              </a:rPr>
              <a:pPr algn="ctr">
                <a:defRPr/>
              </a:pPr>
              <a:t>‹#›</a:t>
            </a:fld>
            <a:endParaRPr lang="en-US" sz="900" b="0" dirty="0">
              <a:solidFill>
                <a:srgbClr val="000000"/>
              </a:solidFill>
              <a:latin typeface="Arial" pitchFamily="34" charset="0"/>
              <a:cs typeface="Arial" charset="0"/>
            </a:endParaRPr>
          </a:p>
        </p:txBody>
      </p:sp>
      <p:pic>
        <p:nvPicPr>
          <p:cNvPr id="4099" name="Picture 23" descr="NASA_BallTrans"/>
          <p:cNvPicPr>
            <a:picLocks noChangeAspect="1" noChangeArrowheads="1"/>
          </p:cNvPicPr>
          <p:nvPr/>
        </p:nvPicPr>
        <p:blipFill>
          <a:blip r:embed="rId2" cstate="print"/>
          <a:srcRect/>
          <a:stretch>
            <a:fillRect/>
          </a:stretch>
        </p:blipFill>
        <p:spPr bwMode="auto">
          <a:xfrm>
            <a:off x="7086600" y="152400"/>
            <a:ext cx="698500" cy="600075"/>
          </a:xfrm>
          <a:prstGeom prst="rect">
            <a:avLst/>
          </a:prstGeom>
          <a:noFill/>
          <a:ln w="9525">
            <a:noFill/>
            <a:miter lim="800000"/>
            <a:headEnd/>
            <a:tailEnd/>
          </a:ln>
        </p:spPr>
      </p:pic>
      <p:sp>
        <p:nvSpPr>
          <p:cNvPr id="2762778" name="Rectangle 26" descr="ABL"/>
          <p:cNvSpPr>
            <a:spLocks noChangeArrowheads="1"/>
          </p:cNvSpPr>
          <p:nvPr/>
        </p:nvSpPr>
        <p:spPr bwMode="auto">
          <a:xfrm>
            <a:off x="1047750" y="6629400"/>
            <a:ext cx="7080250" cy="228600"/>
          </a:xfrm>
          <a:prstGeom prst="rect">
            <a:avLst/>
          </a:prstGeom>
          <a:noFill/>
          <a:ln w="9525">
            <a:noFill/>
            <a:miter lim="800000"/>
            <a:headEnd/>
            <a:tailEnd/>
          </a:ln>
          <a:effectLst/>
        </p:spPr>
        <p:txBody>
          <a:bodyPr>
            <a:spAutoFit/>
          </a:bodyPr>
          <a:lstStyle/>
          <a:p>
            <a:pPr algn="ctr">
              <a:defRPr/>
            </a:pPr>
            <a:r>
              <a:rPr lang="en-US" sz="900" b="0" dirty="0">
                <a:solidFill>
                  <a:srgbClr val="003399"/>
                </a:solidFill>
                <a:cs typeface="Arial" charset="0"/>
              </a:rPr>
              <a:t>This document is ITAR controlled.  Use or disclosure of data contained on this page is subject to the restriction(s) on the title page of this document.</a:t>
            </a:r>
          </a:p>
        </p:txBody>
      </p:sp>
      <p:pic>
        <p:nvPicPr>
          <p:cNvPr id="4101" name="Picture 27" descr="jwst_circle_design3"/>
          <p:cNvPicPr>
            <a:picLocks noChangeAspect="1" noChangeArrowheads="1"/>
          </p:cNvPicPr>
          <p:nvPr/>
        </p:nvPicPr>
        <p:blipFill>
          <a:blip r:embed="rId3" cstate="print"/>
          <a:srcRect/>
          <a:stretch>
            <a:fillRect/>
          </a:stretch>
        </p:blipFill>
        <p:spPr bwMode="auto">
          <a:xfrm>
            <a:off x="0" y="12700"/>
            <a:ext cx="1041400" cy="1041400"/>
          </a:xfrm>
          <a:prstGeom prst="rect">
            <a:avLst/>
          </a:prstGeom>
          <a:noFill/>
          <a:ln w="9525">
            <a:noFill/>
            <a:miter lim="800000"/>
            <a:headEnd/>
            <a:tailEnd/>
          </a:ln>
        </p:spPr>
      </p:pic>
      <p:pic>
        <p:nvPicPr>
          <p:cNvPr id="7" name="Picture 6" descr="Exelis_c.jpg"/>
          <p:cNvPicPr>
            <a:picLocks noChangeAspect="1"/>
          </p:cNvPicPr>
          <p:nvPr userDrawn="1"/>
        </p:nvPicPr>
        <p:blipFill>
          <a:blip r:embed="rId4" cstate="print"/>
          <a:stretch>
            <a:fillRect/>
          </a:stretch>
        </p:blipFill>
        <p:spPr>
          <a:xfrm>
            <a:off x="7848600" y="338137"/>
            <a:ext cx="1172953" cy="228600"/>
          </a:xfrm>
          <a:prstGeom prst="rect">
            <a:avLst/>
          </a:prstGeom>
        </p:spPr>
      </p:pic>
    </p:spTree>
  </p:cSld>
  <p:clrMap bg1="lt1" tx1="dk1" bg2="lt2" tx2="dk2" accent1="accent1" accent2="accent2" accent3="accent3" accent4="accent4" accent5="accent5" accent6="accent6" hlink="hlink" folHlink="folHlink"/>
  <p:transition/>
  <p:txStyles>
    <p:titleStyle>
      <a:lvl1pPr algn="l" rtl="0" eaLnBrk="0" fontAlgn="base" hangingPunct="0">
        <a:spcBef>
          <a:spcPct val="0"/>
        </a:spcBef>
        <a:spcAft>
          <a:spcPct val="0"/>
        </a:spcAft>
        <a:defRPr sz="2400">
          <a:solidFill>
            <a:srgbClr val="0B3D91"/>
          </a:solidFill>
          <a:latin typeface="+mj-lt"/>
          <a:ea typeface="+mj-ea"/>
          <a:cs typeface="+mj-cs"/>
        </a:defRPr>
      </a:lvl1pPr>
      <a:lvl2pPr algn="l" rtl="0" eaLnBrk="0" fontAlgn="base" hangingPunct="0">
        <a:spcBef>
          <a:spcPct val="0"/>
        </a:spcBef>
        <a:spcAft>
          <a:spcPct val="0"/>
        </a:spcAft>
        <a:defRPr sz="2400">
          <a:solidFill>
            <a:srgbClr val="0B3D91"/>
          </a:solidFill>
          <a:latin typeface="Impact" pitchFamily="34" charset="0"/>
        </a:defRPr>
      </a:lvl2pPr>
      <a:lvl3pPr algn="l" rtl="0" eaLnBrk="0" fontAlgn="base" hangingPunct="0">
        <a:spcBef>
          <a:spcPct val="0"/>
        </a:spcBef>
        <a:spcAft>
          <a:spcPct val="0"/>
        </a:spcAft>
        <a:defRPr sz="2400">
          <a:solidFill>
            <a:srgbClr val="0B3D91"/>
          </a:solidFill>
          <a:latin typeface="Impact" pitchFamily="34" charset="0"/>
        </a:defRPr>
      </a:lvl3pPr>
      <a:lvl4pPr algn="l" rtl="0" eaLnBrk="0" fontAlgn="base" hangingPunct="0">
        <a:spcBef>
          <a:spcPct val="0"/>
        </a:spcBef>
        <a:spcAft>
          <a:spcPct val="0"/>
        </a:spcAft>
        <a:defRPr sz="2400">
          <a:solidFill>
            <a:srgbClr val="0B3D91"/>
          </a:solidFill>
          <a:latin typeface="Impact" pitchFamily="34" charset="0"/>
        </a:defRPr>
      </a:lvl4pPr>
      <a:lvl5pPr algn="l" rtl="0" eaLnBrk="0" fontAlgn="base" hangingPunct="0">
        <a:spcBef>
          <a:spcPct val="0"/>
        </a:spcBef>
        <a:spcAft>
          <a:spcPct val="0"/>
        </a:spcAft>
        <a:defRPr sz="2400">
          <a:solidFill>
            <a:srgbClr val="0B3D91"/>
          </a:solidFill>
          <a:latin typeface="Impact" pitchFamily="34" charset="0"/>
        </a:defRPr>
      </a:lvl5pPr>
      <a:lvl6pPr marL="457200" algn="l" rtl="0" eaLnBrk="1" fontAlgn="base" hangingPunct="1">
        <a:spcBef>
          <a:spcPct val="0"/>
        </a:spcBef>
        <a:spcAft>
          <a:spcPct val="0"/>
        </a:spcAft>
        <a:defRPr sz="2400">
          <a:solidFill>
            <a:srgbClr val="0B3D91"/>
          </a:solidFill>
          <a:latin typeface="Impact" pitchFamily="34" charset="0"/>
        </a:defRPr>
      </a:lvl6pPr>
      <a:lvl7pPr marL="914400" algn="l" rtl="0" eaLnBrk="1" fontAlgn="base" hangingPunct="1">
        <a:spcBef>
          <a:spcPct val="0"/>
        </a:spcBef>
        <a:spcAft>
          <a:spcPct val="0"/>
        </a:spcAft>
        <a:defRPr sz="2400">
          <a:solidFill>
            <a:srgbClr val="0B3D91"/>
          </a:solidFill>
          <a:latin typeface="Impact" pitchFamily="34" charset="0"/>
        </a:defRPr>
      </a:lvl7pPr>
      <a:lvl8pPr marL="1371600" algn="l" rtl="0" eaLnBrk="1" fontAlgn="base" hangingPunct="1">
        <a:spcBef>
          <a:spcPct val="0"/>
        </a:spcBef>
        <a:spcAft>
          <a:spcPct val="0"/>
        </a:spcAft>
        <a:defRPr sz="2400">
          <a:solidFill>
            <a:srgbClr val="0B3D91"/>
          </a:solidFill>
          <a:latin typeface="Impact" pitchFamily="34" charset="0"/>
        </a:defRPr>
      </a:lvl8pPr>
      <a:lvl9pPr marL="1828800" algn="l" rtl="0" eaLnBrk="1" fontAlgn="base" hangingPunct="1">
        <a:spcBef>
          <a:spcPct val="0"/>
        </a:spcBef>
        <a:spcAft>
          <a:spcPct val="0"/>
        </a:spcAft>
        <a:defRPr sz="2400">
          <a:solidFill>
            <a:srgbClr val="0B3D91"/>
          </a:solidFill>
          <a:latin typeface="Impact" pitchFamily="34" charset="0"/>
        </a:defRPr>
      </a:lvl9pPr>
    </p:titleStyle>
    <p:bodyStyle>
      <a:lvl1pPr marL="234950" indent="-234950" algn="l" rtl="0" eaLnBrk="0" fontAlgn="base" hangingPunct="0">
        <a:spcBef>
          <a:spcPct val="0"/>
        </a:spcBef>
        <a:spcAft>
          <a:spcPct val="15000"/>
        </a:spcAft>
        <a:buClr>
          <a:srgbClr val="0B3D91"/>
        </a:buClr>
        <a:buFont typeface="Wingdings" pitchFamily="2" charset="2"/>
        <a:buChar char="§"/>
        <a:defRPr sz="2000" b="1">
          <a:solidFill>
            <a:schemeClr val="tx1"/>
          </a:solidFill>
          <a:latin typeface="+mn-lt"/>
          <a:ea typeface="+mn-ea"/>
          <a:cs typeface="+mn-cs"/>
        </a:defRPr>
      </a:lvl1pPr>
      <a:lvl2pPr marL="685800" indent="-231775" algn="l" rtl="0" eaLnBrk="0" fontAlgn="base" hangingPunct="0">
        <a:spcBef>
          <a:spcPct val="0"/>
        </a:spcBef>
        <a:spcAft>
          <a:spcPct val="15000"/>
        </a:spcAft>
        <a:buClr>
          <a:srgbClr val="0B3D91"/>
        </a:buClr>
        <a:buChar char="–"/>
        <a:defRPr sz="1900">
          <a:solidFill>
            <a:schemeClr val="tx1"/>
          </a:solidFill>
          <a:latin typeface="+mn-lt"/>
        </a:defRPr>
      </a:lvl2pPr>
      <a:lvl3pPr marL="969963" indent="-169863" algn="l" rtl="0" eaLnBrk="0" fontAlgn="base" hangingPunct="0">
        <a:spcBef>
          <a:spcPct val="0"/>
        </a:spcBef>
        <a:spcAft>
          <a:spcPct val="15000"/>
        </a:spcAft>
        <a:buClr>
          <a:srgbClr val="0B3D91"/>
        </a:buClr>
        <a:buFont typeface="Palatino Linotype" pitchFamily="18" charset="0"/>
        <a:buChar char="»"/>
        <a:defRPr sz="1900">
          <a:solidFill>
            <a:schemeClr val="tx1"/>
          </a:solidFill>
          <a:latin typeface="+mn-lt"/>
        </a:defRPr>
      </a:lvl3pPr>
      <a:lvl4pPr marL="1290638" indent="-206375" algn="l" rtl="0" eaLnBrk="0" fontAlgn="base" hangingPunct="0">
        <a:spcBef>
          <a:spcPct val="0"/>
        </a:spcBef>
        <a:spcAft>
          <a:spcPct val="15000"/>
        </a:spcAft>
        <a:buClr>
          <a:srgbClr val="0B3D91"/>
        </a:buClr>
        <a:buFont typeface="Arial" charset="0"/>
        <a:buChar char="-"/>
        <a:defRPr sz="1900">
          <a:solidFill>
            <a:schemeClr val="tx1"/>
          </a:solidFill>
          <a:latin typeface="+mn-lt"/>
        </a:defRPr>
      </a:lvl4pPr>
      <a:lvl5pPr marL="1636713" indent="-231775" algn="l" rtl="0" eaLnBrk="0" fontAlgn="base" hangingPunct="0">
        <a:spcBef>
          <a:spcPct val="0"/>
        </a:spcBef>
        <a:spcAft>
          <a:spcPct val="15000"/>
        </a:spcAft>
        <a:buClr>
          <a:srgbClr val="0B3D91"/>
        </a:buClr>
        <a:defRPr sz="1900">
          <a:solidFill>
            <a:schemeClr val="tx1"/>
          </a:solidFill>
          <a:latin typeface="+mn-lt"/>
        </a:defRPr>
      </a:lvl5pPr>
      <a:lvl6pPr marL="2093913" indent="-231775" algn="l" rtl="0" eaLnBrk="1" fontAlgn="base" hangingPunct="1">
        <a:spcBef>
          <a:spcPct val="0"/>
        </a:spcBef>
        <a:spcAft>
          <a:spcPct val="15000"/>
        </a:spcAft>
        <a:buClr>
          <a:srgbClr val="0B3D91"/>
        </a:buClr>
        <a:defRPr sz="1900">
          <a:solidFill>
            <a:schemeClr val="tx1"/>
          </a:solidFill>
          <a:latin typeface="+mn-lt"/>
        </a:defRPr>
      </a:lvl6pPr>
      <a:lvl7pPr marL="2551113" indent="-231775" algn="l" rtl="0" eaLnBrk="1" fontAlgn="base" hangingPunct="1">
        <a:spcBef>
          <a:spcPct val="0"/>
        </a:spcBef>
        <a:spcAft>
          <a:spcPct val="15000"/>
        </a:spcAft>
        <a:buClr>
          <a:srgbClr val="0B3D91"/>
        </a:buClr>
        <a:defRPr sz="1900">
          <a:solidFill>
            <a:schemeClr val="tx1"/>
          </a:solidFill>
          <a:latin typeface="+mn-lt"/>
        </a:defRPr>
      </a:lvl7pPr>
      <a:lvl8pPr marL="3008313" indent="-231775" algn="l" rtl="0" eaLnBrk="1" fontAlgn="base" hangingPunct="1">
        <a:spcBef>
          <a:spcPct val="0"/>
        </a:spcBef>
        <a:spcAft>
          <a:spcPct val="15000"/>
        </a:spcAft>
        <a:buClr>
          <a:srgbClr val="0B3D91"/>
        </a:buClr>
        <a:defRPr sz="1900">
          <a:solidFill>
            <a:schemeClr val="tx1"/>
          </a:solidFill>
          <a:latin typeface="+mn-lt"/>
        </a:defRPr>
      </a:lvl8pPr>
      <a:lvl9pPr marL="3465513" indent="-231775" algn="l" rtl="0" eaLnBrk="1" fontAlgn="base" hangingPunct="1">
        <a:spcBef>
          <a:spcPct val="0"/>
        </a:spcBef>
        <a:spcAft>
          <a:spcPct val="15000"/>
        </a:spcAft>
        <a:buClr>
          <a:srgbClr val="0B3D91"/>
        </a:buCl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1069"/>
          <p:cNvSpPr>
            <a:spLocks noGrp="1" noChangeArrowheads="1"/>
          </p:cNvSpPr>
          <p:nvPr>
            <p:ph type="body" idx="1"/>
          </p:nvPr>
        </p:nvSpPr>
        <p:spPr bwMode="auto">
          <a:xfrm>
            <a:off x="330200" y="1033463"/>
            <a:ext cx="8474075" cy="546417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7" name="Rectangle 1070"/>
          <p:cNvSpPr>
            <a:spLocks noGrp="1" noChangeArrowheads="1"/>
          </p:cNvSpPr>
          <p:nvPr>
            <p:ph type="title"/>
          </p:nvPr>
        </p:nvSpPr>
        <p:spPr bwMode="auto">
          <a:xfrm>
            <a:off x="971550" y="130175"/>
            <a:ext cx="5405438" cy="73342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652354" name="Rectangle 1090" descr="ABL"/>
          <p:cNvSpPr>
            <a:spLocks noChangeArrowheads="1"/>
          </p:cNvSpPr>
          <p:nvPr userDrawn="1"/>
        </p:nvSpPr>
        <p:spPr bwMode="auto">
          <a:xfrm>
            <a:off x="2000250" y="6592888"/>
            <a:ext cx="4789488" cy="214312"/>
          </a:xfrm>
          <a:prstGeom prst="rect">
            <a:avLst/>
          </a:prstGeom>
          <a:noFill/>
          <a:ln w="9525">
            <a:noFill/>
            <a:miter lim="800000"/>
            <a:headEnd/>
            <a:tailEnd/>
          </a:ln>
          <a:effectLst/>
        </p:spPr>
        <p:txBody>
          <a:bodyPr>
            <a:spAutoFit/>
          </a:bodyPr>
          <a:lstStyle/>
          <a:p>
            <a:pPr algn="ctr">
              <a:defRPr/>
            </a:pPr>
            <a:r>
              <a:rPr lang="en-US" sz="800" b="0">
                <a:solidFill>
                  <a:srgbClr val="003399"/>
                </a:solidFill>
              </a:rPr>
              <a:t>Use or disclosure of data contained on this page is subject to the restriction(s) on the title page of this document.</a:t>
            </a:r>
          </a:p>
        </p:txBody>
      </p:sp>
      <p:grpSp>
        <p:nvGrpSpPr>
          <p:cNvPr id="2" name="Group 1107"/>
          <p:cNvGrpSpPr>
            <a:grpSpLocks/>
          </p:cNvGrpSpPr>
          <p:nvPr userDrawn="1"/>
        </p:nvGrpSpPr>
        <p:grpSpPr bwMode="auto">
          <a:xfrm>
            <a:off x="6400800" y="134938"/>
            <a:ext cx="2544763" cy="696912"/>
            <a:chOff x="3996" y="85"/>
            <a:chExt cx="1688" cy="513"/>
          </a:xfrm>
        </p:grpSpPr>
        <p:pic>
          <p:nvPicPr>
            <p:cNvPr id="1032" name="Picture 1108" descr="NASA_BallTrans"/>
            <p:cNvPicPr>
              <a:picLocks noChangeAspect="1" noChangeArrowheads="1"/>
            </p:cNvPicPr>
            <p:nvPr userDrawn="1"/>
          </p:nvPicPr>
          <p:blipFill>
            <a:blip r:embed="rId3" cstate="print"/>
            <a:srcRect/>
            <a:stretch>
              <a:fillRect/>
            </a:stretch>
          </p:blipFill>
          <p:spPr bwMode="auto">
            <a:xfrm>
              <a:off x="3996" y="85"/>
              <a:ext cx="440" cy="378"/>
            </a:xfrm>
            <a:prstGeom prst="rect">
              <a:avLst/>
            </a:prstGeom>
            <a:noFill/>
            <a:ln w="9525">
              <a:noFill/>
              <a:miter lim="800000"/>
              <a:headEnd/>
              <a:tailEnd/>
            </a:ln>
          </p:spPr>
        </p:pic>
        <p:pic>
          <p:nvPicPr>
            <p:cNvPr id="1033" name="Picture 1109"/>
            <p:cNvPicPr>
              <a:picLocks noChangeAspect="1" noChangeArrowheads="1"/>
            </p:cNvPicPr>
            <p:nvPr userDrawn="1"/>
          </p:nvPicPr>
          <p:blipFill>
            <a:blip r:embed="rId4" cstate="print"/>
            <a:srcRect/>
            <a:stretch>
              <a:fillRect/>
            </a:stretch>
          </p:blipFill>
          <p:spPr bwMode="auto">
            <a:xfrm>
              <a:off x="5246" y="372"/>
              <a:ext cx="422" cy="165"/>
            </a:xfrm>
            <a:prstGeom prst="rect">
              <a:avLst/>
            </a:prstGeom>
            <a:noFill/>
            <a:ln w="9525">
              <a:noFill/>
              <a:miter lim="800000"/>
              <a:headEnd/>
              <a:tailEnd/>
            </a:ln>
          </p:spPr>
        </p:pic>
        <p:pic>
          <p:nvPicPr>
            <p:cNvPr id="1034" name="Picture 1110"/>
            <p:cNvPicPr>
              <a:picLocks noChangeAspect="1" noChangeArrowheads="1"/>
            </p:cNvPicPr>
            <p:nvPr userDrawn="1"/>
          </p:nvPicPr>
          <p:blipFill>
            <a:blip r:embed="rId5" cstate="print"/>
            <a:srcRect/>
            <a:stretch>
              <a:fillRect/>
            </a:stretch>
          </p:blipFill>
          <p:spPr bwMode="auto">
            <a:xfrm>
              <a:off x="4450" y="339"/>
              <a:ext cx="232" cy="232"/>
            </a:xfrm>
            <a:prstGeom prst="rect">
              <a:avLst/>
            </a:prstGeom>
            <a:noFill/>
            <a:ln w="9525">
              <a:noFill/>
              <a:miter lim="800000"/>
              <a:headEnd/>
              <a:tailEnd/>
            </a:ln>
          </p:spPr>
        </p:pic>
        <p:pic>
          <p:nvPicPr>
            <p:cNvPr id="1035" name="Picture 1111" descr="ITT"/>
            <p:cNvPicPr>
              <a:picLocks noChangeAspect="1" noChangeArrowheads="1"/>
            </p:cNvPicPr>
            <p:nvPr userDrawn="1"/>
          </p:nvPicPr>
          <p:blipFill>
            <a:blip r:embed="rId6" cstate="print"/>
            <a:srcRect/>
            <a:stretch>
              <a:fillRect/>
            </a:stretch>
          </p:blipFill>
          <p:spPr bwMode="auto">
            <a:xfrm>
              <a:off x="4780" y="314"/>
              <a:ext cx="448" cy="284"/>
            </a:xfrm>
            <a:prstGeom prst="rect">
              <a:avLst/>
            </a:prstGeom>
            <a:noFill/>
            <a:ln w="9525">
              <a:noFill/>
              <a:miter lim="800000"/>
              <a:headEnd/>
              <a:tailEnd/>
            </a:ln>
          </p:spPr>
        </p:pic>
        <p:pic>
          <p:nvPicPr>
            <p:cNvPr id="1036" name="Picture 1112" descr="small NOC_LOGO"/>
            <p:cNvPicPr>
              <a:picLocks noChangeAspect="1" noChangeArrowheads="1"/>
            </p:cNvPicPr>
            <p:nvPr userDrawn="1"/>
          </p:nvPicPr>
          <p:blipFill>
            <a:blip r:embed="rId7" cstate="print"/>
            <a:srcRect/>
            <a:stretch>
              <a:fillRect/>
            </a:stretch>
          </p:blipFill>
          <p:spPr bwMode="auto">
            <a:xfrm>
              <a:off x="4454" y="86"/>
              <a:ext cx="1230" cy="218"/>
            </a:xfrm>
            <a:prstGeom prst="rect">
              <a:avLst/>
            </a:prstGeom>
            <a:noFill/>
            <a:ln w="9525">
              <a:noFill/>
              <a:miter lim="800000"/>
              <a:headEnd/>
              <a:tailEnd/>
            </a:ln>
          </p:spPr>
        </p:pic>
      </p:grpSp>
      <p:pic>
        <p:nvPicPr>
          <p:cNvPr id="1030" name="Picture 1113" descr="jwst_circle_design3"/>
          <p:cNvPicPr>
            <a:picLocks noChangeAspect="1" noChangeArrowheads="1"/>
          </p:cNvPicPr>
          <p:nvPr userDrawn="1"/>
        </p:nvPicPr>
        <p:blipFill>
          <a:blip r:embed="rId8" cstate="print"/>
          <a:srcRect/>
          <a:stretch>
            <a:fillRect/>
          </a:stretch>
        </p:blipFill>
        <p:spPr bwMode="auto">
          <a:xfrm>
            <a:off x="0" y="12700"/>
            <a:ext cx="1041400" cy="1041400"/>
          </a:xfrm>
          <a:prstGeom prst="rect">
            <a:avLst/>
          </a:prstGeom>
          <a:noFill/>
          <a:ln w="9525">
            <a:noFill/>
            <a:miter lim="800000"/>
            <a:headEnd/>
            <a:tailEnd/>
          </a:ln>
        </p:spPr>
      </p:pic>
      <p:sp>
        <p:nvSpPr>
          <p:cNvPr id="13" name="Rectangle 1090"/>
          <p:cNvSpPr>
            <a:spLocks noGrp="1" noChangeArrowheads="1"/>
          </p:cNvSpPr>
          <p:nvPr userDrawn="1"/>
        </p:nvSpPr>
        <p:spPr bwMode="auto">
          <a:xfrm>
            <a:off x="7524750" y="6553200"/>
            <a:ext cx="1276350" cy="304800"/>
          </a:xfrm>
          <a:prstGeom prst="rect">
            <a:avLst/>
          </a:prstGeom>
          <a:noFill/>
          <a:ln w="9525">
            <a:noFill/>
            <a:miter lim="800000"/>
            <a:headEnd/>
            <a:tailEnd/>
          </a:ln>
          <a:effectLst/>
        </p:spPr>
        <p:txBody>
          <a:bodyPr wrap="none" lIns="92075" tIns="46038" rIns="92075" bIns="46038" anchor="ctr"/>
          <a:lstStyle/>
          <a:p>
            <a:pPr algn="ctr">
              <a:defRPr/>
            </a:pPr>
            <a:r>
              <a:rPr lang="en-US" sz="900" dirty="0" smtClean="0">
                <a:solidFill>
                  <a:srgbClr val="000000"/>
                </a:solidFill>
                <a:latin typeface="Arial" charset="0"/>
              </a:rPr>
              <a:t>12-JWST-0123  </a:t>
            </a:r>
            <a:r>
              <a:rPr lang="en-US" sz="900" dirty="0">
                <a:solidFill>
                  <a:srgbClr val="000000"/>
                </a:solidFill>
                <a:latin typeface="Arial" charset="0"/>
              </a:rPr>
              <a:t>Page </a:t>
            </a:r>
            <a:fld id="{FFF09C2E-BB93-44A6-B936-570C1CEBF35E}" type="slidenum">
              <a:rPr lang="en-US" sz="900">
                <a:solidFill>
                  <a:srgbClr val="000000"/>
                </a:solidFill>
                <a:latin typeface="Arial" charset="0"/>
              </a:rPr>
              <a:pPr algn="ctr">
                <a:defRPr/>
              </a:pPr>
              <a:t>‹#›</a:t>
            </a:fld>
            <a:endParaRPr lang="en-US" sz="900" b="0" dirty="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684" r:id="rId1"/>
  </p:sldLayoutIdLst>
  <p:transition/>
  <p:txStyles>
    <p:titleStyle>
      <a:lvl1pPr algn="l" rtl="0" eaLnBrk="0" fontAlgn="base" hangingPunct="0">
        <a:spcBef>
          <a:spcPct val="0"/>
        </a:spcBef>
        <a:spcAft>
          <a:spcPct val="0"/>
        </a:spcAft>
        <a:defRPr sz="2400">
          <a:solidFill>
            <a:srgbClr val="0B3D91"/>
          </a:solidFill>
          <a:latin typeface="+mj-lt"/>
          <a:ea typeface="+mj-ea"/>
          <a:cs typeface="+mj-cs"/>
        </a:defRPr>
      </a:lvl1pPr>
      <a:lvl2pPr algn="l" rtl="0" eaLnBrk="0" fontAlgn="base" hangingPunct="0">
        <a:spcBef>
          <a:spcPct val="0"/>
        </a:spcBef>
        <a:spcAft>
          <a:spcPct val="0"/>
        </a:spcAft>
        <a:defRPr sz="2400">
          <a:solidFill>
            <a:srgbClr val="0B3D91"/>
          </a:solidFill>
          <a:latin typeface="Impact" pitchFamily="34" charset="0"/>
        </a:defRPr>
      </a:lvl2pPr>
      <a:lvl3pPr algn="l" rtl="0" eaLnBrk="0" fontAlgn="base" hangingPunct="0">
        <a:spcBef>
          <a:spcPct val="0"/>
        </a:spcBef>
        <a:spcAft>
          <a:spcPct val="0"/>
        </a:spcAft>
        <a:defRPr sz="2400">
          <a:solidFill>
            <a:srgbClr val="0B3D91"/>
          </a:solidFill>
          <a:latin typeface="Impact" pitchFamily="34" charset="0"/>
        </a:defRPr>
      </a:lvl3pPr>
      <a:lvl4pPr algn="l" rtl="0" eaLnBrk="0" fontAlgn="base" hangingPunct="0">
        <a:spcBef>
          <a:spcPct val="0"/>
        </a:spcBef>
        <a:spcAft>
          <a:spcPct val="0"/>
        </a:spcAft>
        <a:defRPr sz="2400">
          <a:solidFill>
            <a:srgbClr val="0B3D91"/>
          </a:solidFill>
          <a:latin typeface="Impact" pitchFamily="34" charset="0"/>
        </a:defRPr>
      </a:lvl4pPr>
      <a:lvl5pPr algn="l" rtl="0" eaLnBrk="0" fontAlgn="base" hangingPunct="0">
        <a:spcBef>
          <a:spcPct val="0"/>
        </a:spcBef>
        <a:spcAft>
          <a:spcPct val="0"/>
        </a:spcAft>
        <a:defRPr sz="2400">
          <a:solidFill>
            <a:srgbClr val="0B3D91"/>
          </a:solidFill>
          <a:latin typeface="Impact" pitchFamily="34" charset="0"/>
        </a:defRPr>
      </a:lvl5pPr>
      <a:lvl6pPr marL="457200" algn="l" rtl="0" eaLnBrk="0" fontAlgn="base" hangingPunct="0">
        <a:spcBef>
          <a:spcPct val="0"/>
        </a:spcBef>
        <a:spcAft>
          <a:spcPct val="0"/>
        </a:spcAft>
        <a:defRPr sz="2400">
          <a:solidFill>
            <a:srgbClr val="0B3D91"/>
          </a:solidFill>
          <a:latin typeface="Impact" pitchFamily="34" charset="0"/>
        </a:defRPr>
      </a:lvl6pPr>
      <a:lvl7pPr marL="914400" algn="l" rtl="0" eaLnBrk="0" fontAlgn="base" hangingPunct="0">
        <a:spcBef>
          <a:spcPct val="0"/>
        </a:spcBef>
        <a:spcAft>
          <a:spcPct val="0"/>
        </a:spcAft>
        <a:defRPr sz="2400">
          <a:solidFill>
            <a:srgbClr val="0B3D91"/>
          </a:solidFill>
          <a:latin typeface="Impact" pitchFamily="34" charset="0"/>
        </a:defRPr>
      </a:lvl7pPr>
      <a:lvl8pPr marL="1371600" algn="l" rtl="0" eaLnBrk="0" fontAlgn="base" hangingPunct="0">
        <a:spcBef>
          <a:spcPct val="0"/>
        </a:spcBef>
        <a:spcAft>
          <a:spcPct val="0"/>
        </a:spcAft>
        <a:defRPr sz="2400">
          <a:solidFill>
            <a:srgbClr val="0B3D91"/>
          </a:solidFill>
          <a:latin typeface="Impact" pitchFamily="34" charset="0"/>
        </a:defRPr>
      </a:lvl8pPr>
      <a:lvl9pPr marL="1828800" algn="l" rtl="0" eaLnBrk="0" fontAlgn="base" hangingPunct="0">
        <a:spcBef>
          <a:spcPct val="0"/>
        </a:spcBef>
        <a:spcAft>
          <a:spcPct val="0"/>
        </a:spcAft>
        <a:defRPr sz="2400">
          <a:solidFill>
            <a:srgbClr val="0B3D91"/>
          </a:solidFill>
          <a:latin typeface="Impact" pitchFamily="34" charset="0"/>
        </a:defRPr>
      </a:lvl9pPr>
    </p:titleStyle>
    <p:bodyStyle>
      <a:lvl1pPr marL="234950" indent="-234950" algn="l" rtl="0" eaLnBrk="0" fontAlgn="base" hangingPunct="0">
        <a:spcBef>
          <a:spcPct val="0"/>
        </a:spcBef>
        <a:spcAft>
          <a:spcPct val="15000"/>
        </a:spcAft>
        <a:buClr>
          <a:srgbClr val="0B3D91"/>
        </a:buClr>
        <a:buFont typeface="Wingdings" pitchFamily="2" charset="2"/>
        <a:buChar char="§"/>
        <a:defRPr sz="2000" b="1">
          <a:solidFill>
            <a:schemeClr val="tx1"/>
          </a:solidFill>
          <a:latin typeface="+mn-lt"/>
          <a:ea typeface="+mn-ea"/>
          <a:cs typeface="+mn-cs"/>
        </a:defRPr>
      </a:lvl1pPr>
      <a:lvl2pPr marL="685800" indent="-231775" algn="l" rtl="0" eaLnBrk="0" fontAlgn="base" hangingPunct="0">
        <a:spcBef>
          <a:spcPct val="0"/>
        </a:spcBef>
        <a:spcAft>
          <a:spcPct val="15000"/>
        </a:spcAft>
        <a:buClr>
          <a:srgbClr val="0B3D91"/>
        </a:buClr>
        <a:buChar char="–"/>
        <a:defRPr sz="1900">
          <a:solidFill>
            <a:schemeClr val="tx1"/>
          </a:solidFill>
          <a:latin typeface="+mn-lt"/>
        </a:defRPr>
      </a:lvl2pPr>
      <a:lvl3pPr marL="969963" indent="-169863" algn="l" rtl="0" eaLnBrk="0" fontAlgn="base" hangingPunct="0">
        <a:spcBef>
          <a:spcPct val="0"/>
        </a:spcBef>
        <a:spcAft>
          <a:spcPct val="15000"/>
        </a:spcAft>
        <a:buClr>
          <a:srgbClr val="0B3D91"/>
        </a:buClr>
        <a:buFont typeface="Palatino Linotype" pitchFamily="18" charset="0"/>
        <a:buChar char="-"/>
        <a:defRPr sz="1900">
          <a:solidFill>
            <a:schemeClr val="tx1"/>
          </a:solidFill>
          <a:latin typeface="+mn-lt"/>
        </a:defRPr>
      </a:lvl3pPr>
      <a:lvl4pPr marL="1290638" indent="-206375" algn="l" rtl="0" eaLnBrk="0" fontAlgn="base" hangingPunct="0">
        <a:spcBef>
          <a:spcPct val="0"/>
        </a:spcBef>
        <a:spcAft>
          <a:spcPct val="15000"/>
        </a:spcAft>
        <a:buClr>
          <a:srgbClr val="0B3D91"/>
        </a:buClr>
        <a:buFont typeface="Wingdings" pitchFamily="2" charset="2"/>
        <a:buChar char="§"/>
        <a:defRPr sz="1900">
          <a:solidFill>
            <a:schemeClr val="tx1"/>
          </a:solidFill>
          <a:latin typeface="+mn-lt"/>
        </a:defRPr>
      </a:lvl4pPr>
      <a:lvl5pPr marL="1636713" indent="-231775" algn="l" rtl="0" eaLnBrk="0" fontAlgn="base" hangingPunct="0">
        <a:spcBef>
          <a:spcPct val="0"/>
        </a:spcBef>
        <a:spcAft>
          <a:spcPct val="15000"/>
        </a:spcAft>
        <a:buClr>
          <a:srgbClr val="0B3D91"/>
        </a:buClr>
        <a:buChar char="–"/>
        <a:defRPr sz="1900">
          <a:solidFill>
            <a:schemeClr val="tx1"/>
          </a:solidFill>
          <a:latin typeface="+mn-lt"/>
        </a:defRPr>
      </a:lvl5pPr>
      <a:lvl6pPr marL="2093913" indent="-231775" algn="l" rtl="0" eaLnBrk="0" fontAlgn="base" hangingPunct="0">
        <a:spcBef>
          <a:spcPct val="0"/>
        </a:spcBef>
        <a:spcAft>
          <a:spcPct val="15000"/>
        </a:spcAft>
        <a:buClr>
          <a:srgbClr val="0B3D91"/>
        </a:buClr>
        <a:buChar char="–"/>
        <a:defRPr sz="1900">
          <a:solidFill>
            <a:schemeClr val="tx1"/>
          </a:solidFill>
          <a:latin typeface="+mn-lt"/>
        </a:defRPr>
      </a:lvl6pPr>
      <a:lvl7pPr marL="2551113" indent="-231775" algn="l" rtl="0" eaLnBrk="0" fontAlgn="base" hangingPunct="0">
        <a:spcBef>
          <a:spcPct val="0"/>
        </a:spcBef>
        <a:spcAft>
          <a:spcPct val="15000"/>
        </a:spcAft>
        <a:buClr>
          <a:srgbClr val="0B3D91"/>
        </a:buClr>
        <a:buChar char="–"/>
        <a:defRPr sz="1900">
          <a:solidFill>
            <a:schemeClr val="tx1"/>
          </a:solidFill>
          <a:latin typeface="+mn-lt"/>
        </a:defRPr>
      </a:lvl7pPr>
      <a:lvl8pPr marL="3008313" indent="-231775" algn="l" rtl="0" eaLnBrk="0" fontAlgn="base" hangingPunct="0">
        <a:spcBef>
          <a:spcPct val="0"/>
        </a:spcBef>
        <a:spcAft>
          <a:spcPct val="15000"/>
        </a:spcAft>
        <a:buClr>
          <a:srgbClr val="0B3D91"/>
        </a:buClr>
        <a:buChar char="–"/>
        <a:defRPr sz="1900">
          <a:solidFill>
            <a:schemeClr val="tx1"/>
          </a:solidFill>
          <a:latin typeface="+mn-lt"/>
        </a:defRPr>
      </a:lvl8pPr>
      <a:lvl9pPr marL="3465513" indent="-231775" algn="l" rtl="0" eaLnBrk="0" fontAlgn="base" hangingPunct="0">
        <a:spcBef>
          <a:spcPct val="0"/>
        </a:spcBef>
        <a:spcAft>
          <a:spcPct val="15000"/>
        </a:spcAft>
        <a:buClr>
          <a:srgbClr val="0B3D91"/>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1069"/>
          <p:cNvSpPr>
            <a:spLocks noGrp="1" noChangeArrowheads="1"/>
          </p:cNvSpPr>
          <p:nvPr>
            <p:ph type="body" idx="1"/>
          </p:nvPr>
        </p:nvSpPr>
        <p:spPr bwMode="auto">
          <a:xfrm>
            <a:off x="330200" y="1033463"/>
            <a:ext cx="8474075" cy="546417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7" name="Rectangle 1070"/>
          <p:cNvSpPr>
            <a:spLocks noGrp="1" noChangeArrowheads="1"/>
          </p:cNvSpPr>
          <p:nvPr>
            <p:ph type="title"/>
          </p:nvPr>
        </p:nvSpPr>
        <p:spPr bwMode="auto">
          <a:xfrm>
            <a:off x="971550" y="130175"/>
            <a:ext cx="5405438" cy="73342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652354" name="Rectangle 1090" descr="ABL"/>
          <p:cNvSpPr>
            <a:spLocks noChangeArrowheads="1"/>
          </p:cNvSpPr>
          <p:nvPr userDrawn="1"/>
        </p:nvSpPr>
        <p:spPr bwMode="auto">
          <a:xfrm>
            <a:off x="2000250" y="6592888"/>
            <a:ext cx="4789488" cy="214312"/>
          </a:xfrm>
          <a:prstGeom prst="rect">
            <a:avLst/>
          </a:prstGeom>
          <a:noFill/>
          <a:ln w="9525">
            <a:noFill/>
            <a:miter lim="800000"/>
            <a:headEnd/>
            <a:tailEnd/>
          </a:ln>
          <a:effectLst/>
        </p:spPr>
        <p:txBody>
          <a:bodyPr>
            <a:spAutoFit/>
          </a:bodyPr>
          <a:lstStyle/>
          <a:p>
            <a:pPr algn="ctr">
              <a:defRPr/>
            </a:pPr>
            <a:r>
              <a:rPr lang="en-US" sz="800" b="0">
                <a:solidFill>
                  <a:srgbClr val="003399"/>
                </a:solidFill>
              </a:rPr>
              <a:t>Use or disclosure of data contained on this page is subject to the restriction(s) on the title page of this document.</a:t>
            </a:r>
          </a:p>
        </p:txBody>
      </p:sp>
      <p:grpSp>
        <p:nvGrpSpPr>
          <p:cNvPr id="2" name="Group 1107"/>
          <p:cNvGrpSpPr>
            <a:grpSpLocks/>
          </p:cNvGrpSpPr>
          <p:nvPr userDrawn="1"/>
        </p:nvGrpSpPr>
        <p:grpSpPr bwMode="auto">
          <a:xfrm>
            <a:off x="6400800" y="134938"/>
            <a:ext cx="2544763" cy="696912"/>
            <a:chOff x="3996" y="85"/>
            <a:chExt cx="1688" cy="513"/>
          </a:xfrm>
        </p:grpSpPr>
        <p:pic>
          <p:nvPicPr>
            <p:cNvPr id="1032" name="Picture 1108" descr="NASA_BallTrans"/>
            <p:cNvPicPr>
              <a:picLocks noChangeAspect="1" noChangeArrowheads="1"/>
            </p:cNvPicPr>
            <p:nvPr userDrawn="1"/>
          </p:nvPicPr>
          <p:blipFill>
            <a:blip r:embed="rId3" cstate="print"/>
            <a:srcRect/>
            <a:stretch>
              <a:fillRect/>
            </a:stretch>
          </p:blipFill>
          <p:spPr bwMode="auto">
            <a:xfrm>
              <a:off x="3996" y="85"/>
              <a:ext cx="440" cy="378"/>
            </a:xfrm>
            <a:prstGeom prst="rect">
              <a:avLst/>
            </a:prstGeom>
            <a:noFill/>
            <a:ln w="9525">
              <a:noFill/>
              <a:miter lim="800000"/>
              <a:headEnd/>
              <a:tailEnd/>
            </a:ln>
          </p:spPr>
        </p:pic>
        <p:pic>
          <p:nvPicPr>
            <p:cNvPr id="1033" name="Picture 1109"/>
            <p:cNvPicPr>
              <a:picLocks noChangeAspect="1" noChangeArrowheads="1"/>
            </p:cNvPicPr>
            <p:nvPr userDrawn="1"/>
          </p:nvPicPr>
          <p:blipFill>
            <a:blip r:embed="rId4" cstate="print"/>
            <a:srcRect/>
            <a:stretch>
              <a:fillRect/>
            </a:stretch>
          </p:blipFill>
          <p:spPr bwMode="auto">
            <a:xfrm>
              <a:off x="5246" y="372"/>
              <a:ext cx="422" cy="165"/>
            </a:xfrm>
            <a:prstGeom prst="rect">
              <a:avLst/>
            </a:prstGeom>
            <a:noFill/>
            <a:ln w="9525">
              <a:noFill/>
              <a:miter lim="800000"/>
              <a:headEnd/>
              <a:tailEnd/>
            </a:ln>
          </p:spPr>
        </p:pic>
        <p:pic>
          <p:nvPicPr>
            <p:cNvPr id="1034" name="Picture 1110"/>
            <p:cNvPicPr>
              <a:picLocks noChangeAspect="1" noChangeArrowheads="1"/>
            </p:cNvPicPr>
            <p:nvPr userDrawn="1"/>
          </p:nvPicPr>
          <p:blipFill>
            <a:blip r:embed="rId5" cstate="print"/>
            <a:srcRect/>
            <a:stretch>
              <a:fillRect/>
            </a:stretch>
          </p:blipFill>
          <p:spPr bwMode="auto">
            <a:xfrm>
              <a:off x="4450" y="339"/>
              <a:ext cx="232" cy="232"/>
            </a:xfrm>
            <a:prstGeom prst="rect">
              <a:avLst/>
            </a:prstGeom>
            <a:noFill/>
            <a:ln w="9525">
              <a:noFill/>
              <a:miter lim="800000"/>
              <a:headEnd/>
              <a:tailEnd/>
            </a:ln>
          </p:spPr>
        </p:pic>
        <p:pic>
          <p:nvPicPr>
            <p:cNvPr id="1035" name="Picture 1111" descr="ITT"/>
            <p:cNvPicPr>
              <a:picLocks noChangeAspect="1" noChangeArrowheads="1"/>
            </p:cNvPicPr>
            <p:nvPr userDrawn="1"/>
          </p:nvPicPr>
          <p:blipFill>
            <a:blip r:embed="rId6" cstate="print"/>
            <a:srcRect/>
            <a:stretch>
              <a:fillRect/>
            </a:stretch>
          </p:blipFill>
          <p:spPr bwMode="auto">
            <a:xfrm>
              <a:off x="4780" y="314"/>
              <a:ext cx="448" cy="284"/>
            </a:xfrm>
            <a:prstGeom prst="rect">
              <a:avLst/>
            </a:prstGeom>
            <a:noFill/>
            <a:ln w="9525">
              <a:noFill/>
              <a:miter lim="800000"/>
              <a:headEnd/>
              <a:tailEnd/>
            </a:ln>
          </p:spPr>
        </p:pic>
        <p:pic>
          <p:nvPicPr>
            <p:cNvPr id="1036" name="Picture 1112" descr="small NOC_LOGO"/>
            <p:cNvPicPr>
              <a:picLocks noChangeAspect="1" noChangeArrowheads="1"/>
            </p:cNvPicPr>
            <p:nvPr userDrawn="1"/>
          </p:nvPicPr>
          <p:blipFill>
            <a:blip r:embed="rId7" cstate="print"/>
            <a:srcRect/>
            <a:stretch>
              <a:fillRect/>
            </a:stretch>
          </p:blipFill>
          <p:spPr bwMode="auto">
            <a:xfrm>
              <a:off x="4454" y="86"/>
              <a:ext cx="1230" cy="218"/>
            </a:xfrm>
            <a:prstGeom prst="rect">
              <a:avLst/>
            </a:prstGeom>
            <a:noFill/>
            <a:ln w="9525">
              <a:noFill/>
              <a:miter lim="800000"/>
              <a:headEnd/>
              <a:tailEnd/>
            </a:ln>
          </p:spPr>
        </p:pic>
      </p:grpSp>
      <p:pic>
        <p:nvPicPr>
          <p:cNvPr id="1030" name="Picture 1113" descr="jwst_circle_design3"/>
          <p:cNvPicPr>
            <a:picLocks noChangeAspect="1" noChangeArrowheads="1"/>
          </p:cNvPicPr>
          <p:nvPr userDrawn="1"/>
        </p:nvPicPr>
        <p:blipFill>
          <a:blip r:embed="rId8" cstate="print"/>
          <a:srcRect/>
          <a:stretch>
            <a:fillRect/>
          </a:stretch>
        </p:blipFill>
        <p:spPr bwMode="auto">
          <a:xfrm>
            <a:off x="0" y="12700"/>
            <a:ext cx="1041400" cy="1041400"/>
          </a:xfrm>
          <a:prstGeom prst="rect">
            <a:avLst/>
          </a:prstGeom>
          <a:noFill/>
          <a:ln w="9525">
            <a:noFill/>
            <a:miter lim="800000"/>
            <a:headEnd/>
            <a:tailEnd/>
          </a:ln>
        </p:spPr>
      </p:pic>
      <p:sp>
        <p:nvSpPr>
          <p:cNvPr id="13" name="Rectangle 1090"/>
          <p:cNvSpPr>
            <a:spLocks noGrp="1" noChangeArrowheads="1"/>
          </p:cNvSpPr>
          <p:nvPr userDrawn="1"/>
        </p:nvSpPr>
        <p:spPr bwMode="auto">
          <a:xfrm>
            <a:off x="7524750" y="6553200"/>
            <a:ext cx="1276350" cy="304800"/>
          </a:xfrm>
          <a:prstGeom prst="rect">
            <a:avLst/>
          </a:prstGeom>
          <a:noFill/>
          <a:ln w="9525">
            <a:noFill/>
            <a:miter lim="800000"/>
            <a:headEnd/>
            <a:tailEnd/>
          </a:ln>
          <a:effectLst/>
        </p:spPr>
        <p:txBody>
          <a:bodyPr wrap="none" lIns="92075" tIns="46038" rIns="92075" bIns="46038" anchor="ctr"/>
          <a:lstStyle/>
          <a:p>
            <a:pPr algn="ctr">
              <a:defRPr/>
            </a:pPr>
            <a:r>
              <a:rPr lang="en-US" sz="900" dirty="0" smtClean="0">
                <a:solidFill>
                  <a:srgbClr val="000000"/>
                </a:solidFill>
                <a:latin typeface="Arial" charset="0"/>
              </a:rPr>
              <a:t>12-JWST-0123  </a:t>
            </a:r>
            <a:r>
              <a:rPr lang="en-US" sz="900" dirty="0">
                <a:solidFill>
                  <a:srgbClr val="000000"/>
                </a:solidFill>
                <a:latin typeface="Arial" charset="0"/>
              </a:rPr>
              <a:t>Page </a:t>
            </a:r>
            <a:fld id="{FFF09C2E-BB93-44A6-B936-570C1CEBF35E}" type="slidenum">
              <a:rPr lang="en-US" sz="900">
                <a:solidFill>
                  <a:srgbClr val="000000"/>
                </a:solidFill>
                <a:latin typeface="Arial" charset="0"/>
              </a:rPr>
              <a:pPr algn="ctr">
                <a:defRPr/>
              </a:pPr>
              <a:t>‹#›</a:t>
            </a:fld>
            <a:endParaRPr lang="en-US" sz="900" b="0" dirty="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686" r:id="rId1"/>
  </p:sldLayoutIdLst>
  <p:transition/>
  <p:txStyles>
    <p:titleStyle>
      <a:lvl1pPr algn="l" rtl="0" eaLnBrk="0" fontAlgn="base" hangingPunct="0">
        <a:spcBef>
          <a:spcPct val="0"/>
        </a:spcBef>
        <a:spcAft>
          <a:spcPct val="0"/>
        </a:spcAft>
        <a:defRPr sz="2400">
          <a:solidFill>
            <a:srgbClr val="0B3D91"/>
          </a:solidFill>
          <a:latin typeface="+mj-lt"/>
          <a:ea typeface="+mj-ea"/>
          <a:cs typeface="+mj-cs"/>
        </a:defRPr>
      </a:lvl1pPr>
      <a:lvl2pPr algn="l" rtl="0" eaLnBrk="0" fontAlgn="base" hangingPunct="0">
        <a:spcBef>
          <a:spcPct val="0"/>
        </a:spcBef>
        <a:spcAft>
          <a:spcPct val="0"/>
        </a:spcAft>
        <a:defRPr sz="2400">
          <a:solidFill>
            <a:srgbClr val="0B3D91"/>
          </a:solidFill>
          <a:latin typeface="Impact" pitchFamily="34" charset="0"/>
        </a:defRPr>
      </a:lvl2pPr>
      <a:lvl3pPr algn="l" rtl="0" eaLnBrk="0" fontAlgn="base" hangingPunct="0">
        <a:spcBef>
          <a:spcPct val="0"/>
        </a:spcBef>
        <a:spcAft>
          <a:spcPct val="0"/>
        </a:spcAft>
        <a:defRPr sz="2400">
          <a:solidFill>
            <a:srgbClr val="0B3D91"/>
          </a:solidFill>
          <a:latin typeface="Impact" pitchFamily="34" charset="0"/>
        </a:defRPr>
      </a:lvl3pPr>
      <a:lvl4pPr algn="l" rtl="0" eaLnBrk="0" fontAlgn="base" hangingPunct="0">
        <a:spcBef>
          <a:spcPct val="0"/>
        </a:spcBef>
        <a:spcAft>
          <a:spcPct val="0"/>
        </a:spcAft>
        <a:defRPr sz="2400">
          <a:solidFill>
            <a:srgbClr val="0B3D91"/>
          </a:solidFill>
          <a:latin typeface="Impact" pitchFamily="34" charset="0"/>
        </a:defRPr>
      </a:lvl4pPr>
      <a:lvl5pPr algn="l" rtl="0" eaLnBrk="0" fontAlgn="base" hangingPunct="0">
        <a:spcBef>
          <a:spcPct val="0"/>
        </a:spcBef>
        <a:spcAft>
          <a:spcPct val="0"/>
        </a:spcAft>
        <a:defRPr sz="2400">
          <a:solidFill>
            <a:srgbClr val="0B3D91"/>
          </a:solidFill>
          <a:latin typeface="Impact" pitchFamily="34" charset="0"/>
        </a:defRPr>
      </a:lvl5pPr>
      <a:lvl6pPr marL="457200" algn="l" rtl="0" eaLnBrk="0" fontAlgn="base" hangingPunct="0">
        <a:spcBef>
          <a:spcPct val="0"/>
        </a:spcBef>
        <a:spcAft>
          <a:spcPct val="0"/>
        </a:spcAft>
        <a:defRPr sz="2400">
          <a:solidFill>
            <a:srgbClr val="0B3D91"/>
          </a:solidFill>
          <a:latin typeface="Impact" pitchFamily="34" charset="0"/>
        </a:defRPr>
      </a:lvl6pPr>
      <a:lvl7pPr marL="914400" algn="l" rtl="0" eaLnBrk="0" fontAlgn="base" hangingPunct="0">
        <a:spcBef>
          <a:spcPct val="0"/>
        </a:spcBef>
        <a:spcAft>
          <a:spcPct val="0"/>
        </a:spcAft>
        <a:defRPr sz="2400">
          <a:solidFill>
            <a:srgbClr val="0B3D91"/>
          </a:solidFill>
          <a:latin typeface="Impact" pitchFamily="34" charset="0"/>
        </a:defRPr>
      </a:lvl7pPr>
      <a:lvl8pPr marL="1371600" algn="l" rtl="0" eaLnBrk="0" fontAlgn="base" hangingPunct="0">
        <a:spcBef>
          <a:spcPct val="0"/>
        </a:spcBef>
        <a:spcAft>
          <a:spcPct val="0"/>
        </a:spcAft>
        <a:defRPr sz="2400">
          <a:solidFill>
            <a:srgbClr val="0B3D91"/>
          </a:solidFill>
          <a:latin typeface="Impact" pitchFamily="34" charset="0"/>
        </a:defRPr>
      </a:lvl8pPr>
      <a:lvl9pPr marL="1828800" algn="l" rtl="0" eaLnBrk="0" fontAlgn="base" hangingPunct="0">
        <a:spcBef>
          <a:spcPct val="0"/>
        </a:spcBef>
        <a:spcAft>
          <a:spcPct val="0"/>
        </a:spcAft>
        <a:defRPr sz="2400">
          <a:solidFill>
            <a:srgbClr val="0B3D91"/>
          </a:solidFill>
          <a:latin typeface="Impact" pitchFamily="34" charset="0"/>
        </a:defRPr>
      </a:lvl9pPr>
    </p:titleStyle>
    <p:bodyStyle>
      <a:lvl1pPr marL="234950" indent="-234950" algn="l" rtl="0" eaLnBrk="0" fontAlgn="base" hangingPunct="0">
        <a:spcBef>
          <a:spcPct val="0"/>
        </a:spcBef>
        <a:spcAft>
          <a:spcPct val="15000"/>
        </a:spcAft>
        <a:buClr>
          <a:srgbClr val="0B3D91"/>
        </a:buClr>
        <a:buFont typeface="Wingdings" pitchFamily="2" charset="2"/>
        <a:buChar char="§"/>
        <a:defRPr sz="2000" b="1">
          <a:solidFill>
            <a:schemeClr val="tx1"/>
          </a:solidFill>
          <a:latin typeface="+mn-lt"/>
          <a:ea typeface="+mn-ea"/>
          <a:cs typeface="+mn-cs"/>
        </a:defRPr>
      </a:lvl1pPr>
      <a:lvl2pPr marL="685800" indent="-231775" algn="l" rtl="0" eaLnBrk="0" fontAlgn="base" hangingPunct="0">
        <a:spcBef>
          <a:spcPct val="0"/>
        </a:spcBef>
        <a:spcAft>
          <a:spcPct val="15000"/>
        </a:spcAft>
        <a:buClr>
          <a:srgbClr val="0B3D91"/>
        </a:buClr>
        <a:buChar char="–"/>
        <a:defRPr sz="1900">
          <a:solidFill>
            <a:schemeClr val="tx1"/>
          </a:solidFill>
          <a:latin typeface="+mn-lt"/>
        </a:defRPr>
      </a:lvl2pPr>
      <a:lvl3pPr marL="969963" indent="-169863" algn="l" rtl="0" eaLnBrk="0" fontAlgn="base" hangingPunct="0">
        <a:spcBef>
          <a:spcPct val="0"/>
        </a:spcBef>
        <a:spcAft>
          <a:spcPct val="15000"/>
        </a:spcAft>
        <a:buClr>
          <a:srgbClr val="0B3D91"/>
        </a:buClr>
        <a:buFont typeface="Palatino Linotype" pitchFamily="18" charset="0"/>
        <a:buChar char="-"/>
        <a:defRPr sz="1900">
          <a:solidFill>
            <a:schemeClr val="tx1"/>
          </a:solidFill>
          <a:latin typeface="+mn-lt"/>
        </a:defRPr>
      </a:lvl3pPr>
      <a:lvl4pPr marL="1290638" indent="-206375" algn="l" rtl="0" eaLnBrk="0" fontAlgn="base" hangingPunct="0">
        <a:spcBef>
          <a:spcPct val="0"/>
        </a:spcBef>
        <a:spcAft>
          <a:spcPct val="15000"/>
        </a:spcAft>
        <a:buClr>
          <a:srgbClr val="0B3D91"/>
        </a:buClr>
        <a:buFont typeface="Wingdings" pitchFamily="2" charset="2"/>
        <a:buChar char="§"/>
        <a:defRPr sz="1900">
          <a:solidFill>
            <a:schemeClr val="tx1"/>
          </a:solidFill>
          <a:latin typeface="+mn-lt"/>
        </a:defRPr>
      </a:lvl4pPr>
      <a:lvl5pPr marL="1636713" indent="-231775" algn="l" rtl="0" eaLnBrk="0" fontAlgn="base" hangingPunct="0">
        <a:spcBef>
          <a:spcPct val="0"/>
        </a:spcBef>
        <a:spcAft>
          <a:spcPct val="15000"/>
        </a:spcAft>
        <a:buClr>
          <a:srgbClr val="0B3D91"/>
        </a:buClr>
        <a:buChar char="–"/>
        <a:defRPr sz="1900">
          <a:solidFill>
            <a:schemeClr val="tx1"/>
          </a:solidFill>
          <a:latin typeface="+mn-lt"/>
        </a:defRPr>
      </a:lvl5pPr>
      <a:lvl6pPr marL="2093913" indent="-231775" algn="l" rtl="0" eaLnBrk="0" fontAlgn="base" hangingPunct="0">
        <a:spcBef>
          <a:spcPct val="0"/>
        </a:spcBef>
        <a:spcAft>
          <a:spcPct val="15000"/>
        </a:spcAft>
        <a:buClr>
          <a:srgbClr val="0B3D91"/>
        </a:buClr>
        <a:buChar char="–"/>
        <a:defRPr sz="1900">
          <a:solidFill>
            <a:schemeClr val="tx1"/>
          </a:solidFill>
          <a:latin typeface="+mn-lt"/>
        </a:defRPr>
      </a:lvl6pPr>
      <a:lvl7pPr marL="2551113" indent="-231775" algn="l" rtl="0" eaLnBrk="0" fontAlgn="base" hangingPunct="0">
        <a:spcBef>
          <a:spcPct val="0"/>
        </a:spcBef>
        <a:spcAft>
          <a:spcPct val="15000"/>
        </a:spcAft>
        <a:buClr>
          <a:srgbClr val="0B3D91"/>
        </a:buClr>
        <a:buChar char="–"/>
        <a:defRPr sz="1900">
          <a:solidFill>
            <a:schemeClr val="tx1"/>
          </a:solidFill>
          <a:latin typeface="+mn-lt"/>
        </a:defRPr>
      </a:lvl7pPr>
      <a:lvl8pPr marL="3008313" indent="-231775" algn="l" rtl="0" eaLnBrk="0" fontAlgn="base" hangingPunct="0">
        <a:spcBef>
          <a:spcPct val="0"/>
        </a:spcBef>
        <a:spcAft>
          <a:spcPct val="15000"/>
        </a:spcAft>
        <a:buClr>
          <a:srgbClr val="0B3D91"/>
        </a:buClr>
        <a:buChar char="–"/>
        <a:defRPr sz="1900">
          <a:solidFill>
            <a:schemeClr val="tx1"/>
          </a:solidFill>
          <a:latin typeface="+mn-lt"/>
        </a:defRPr>
      </a:lvl8pPr>
      <a:lvl9pPr marL="3465513" indent="-231775" algn="l" rtl="0" eaLnBrk="0" fontAlgn="base" hangingPunct="0">
        <a:spcBef>
          <a:spcPct val="0"/>
        </a:spcBef>
        <a:spcAft>
          <a:spcPct val="15000"/>
        </a:spcAft>
        <a:buClr>
          <a:srgbClr val="0B3D91"/>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1069"/>
          <p:cNvSpPr>
            <a:spLocks noGrp="1" noChangeArrowheads="1"/>
          </p:cNvSpPr>
          <p:nvPr>
            <p:ph type="body" idx="1"/>
          </p:nvPr>
        </p:nvSpPr>
        <p:spPr bwMode="auto">
          <a:xfrm>
            <a:off x="330200" y="1033463"/>
            <a:ext cx="8474075" cy="546417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7" name="Rectangle 1070"/>
          <p:cNvSpPr>
            <a:spLocks noGrp="1" noChangeArrowheads="1"/>
          </p:cNvSpPr>
          <p:nvPr>
            <p:ph type="title"/>
          </p:nvPr>
        </p:nvSpPr>
        <p:spPr bwMode="auto">
          <a:xfrm>
            <a:off x="971550" y="130175"/>
            <a:ext cx="5405438" cy="73342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652354" name="Rectangle 1090" descr="ABL"/>
          <p:cNvSpPr>
            <a:spLocks noChangeArrowheads="1"/>
          </p:cNvSpPr>
          <p:nvPr userDrawn="1"/>
        </p:nvSpPr>
        <p:spPr bwMode="auto">
          <a:xfrm>
            <a:off x="2000250" y="6592888"/>
            <a:ext cx="4789488" cy="214312"/>
          </a:xfrm>
          <a:prstGeom prst="rect">
            <a:avLst/>
          </a:prstGeom>
          <a:noFill/>
          <a:ln w="9525">
            <a:noFill/>
            <a:miter lim="800000"/>
            <a:headEnd/>
            <a:tailEnd/>
          </a:ln>
          <a:effectLst/>
        </p:spPr>
        <p:txBody>
          <a:bodyPr>
            <a:spAutoFit/>
          </a:bodyPr>
          <a:lstStyle/>
          <a:p>
            <a:pPr algn="ctr">
              <a:defRPr/>
            </a:pPr>
            <a:r>
              <a:rPr lang="en-US" sz="800" b="0">
                <a:solidFill>
                  <a:srgbClr val="003399"/>
                </a:solidFill>
              </a:rPr>
              <a:t>Use or disclosure of data contained on this page is subject to the restriction(s) on the title page of this document.</a:t>
            </a:r>
          </a:p>
        </p:txBody>
      </p:sp>
      <p:grpSp>
        <p:nvGrpSpPr>
          <p:cNvPr id="2" name="Group 1107"/>
          <p:cNvGrpSpPr>
            <a:grpSpLocks/>
          </p:cNvGrpSpPr>
          <p:nvPr userDrawn="1"/>
        </p:nvGrpSpPr>
        <p:grpSpPr bwMode="auto">
          <a:xfrm>
            <a:off x="6400800" y="134938"/>
            <a:ext cx="2544763" cy="696912"/>
            <a:chOff x="3996" y="85"/>
            <a:chExt cx="1688" cy="513"/>
          </a:xfrm>
        </p:grpSpPr>
        <p:pic>
          <p:nvPicPr>
            <p:cNvPr id="1032" name="Picture 1108" descr="NASA_BallTrans"/>
            <p:cNvPicPr>
              <a:picLocks noChangeAspect="1" noChangeArrowheads="1"/>
            </p:cNvPicPr>
            <p:nvPr userDrawn="1"/>
          </p:nvPicPr>
          <p:blipFill>
            <a:blip r:embed="rId3" cstate="print"/>
            <a:srcRect/>
            <a:stretch>
              <a:fillRect/>
            </a:stretch>
          </p:blipFill>
          <p:spPr bwMode="auto">
            <a:xfrm>
              <a:off x="3996" y="85"/>
              <a:ext cx="440" cy="378"/>
            </a:xfrm>
            <a:prstGeom prst="rect">
              <a:avLst/>
            </a:prstGeom>
            <a:noFill/>
            <a:ln w="9525">
              <a:noFill/>
              <a:miter lim="800000"/>
              <a:headEnd/>
              <a:tailEnd/>
            </a:ln>
          </p:spPr>
        </p:pic>
        <p:pic>
          <p:nvPicPr>
            <p:cNvPr id="1033" name="Picture 1109"/>
            <p:cNvPicPr>
              <a:picLocks noChangeAspect="1" noChangeArrowheads="1"/>
            </p:cNvPicPr>
            <p:nvPr userDrawn="1"/>
          </p:nvPicPr>
          <p:blipFill>
            <a:blip r:embed="rId4" cstate="print"/>
            <a:srcRect/>
            <a:stretch>
              <a:fillRect/>
            </a:stretch>
          </p:blipFill>
          <p:spPr bwMode="auto">
            <a:xfrm>
              <a:off x="5246" y="372"/>
              <a:ext cx="422" cy="165"/>
            </a:xfrm>
            <a:prstGeom prst="rect">
              <a:avLst/>
            </a:prstGeom>
            <a:noFill/>
            <a:ln w="9525">
              <a:noFill/>
              <a:miter lim="800000"/>
              <a:headEnd/>
              <a:tailEnd/>
            </a:ln>
          </p:spPr>
        </p:pic>
        <p:pic>
          <p:nvPicPr>
            <p:cNvPr id="1034" name="Picture 1110"/>
            <p:cNvPicPr>
              <a:picLocks noChangeAspect="1" noChangeArrowheads="1"/>
            </p:cNvPicPr>
            <p:nvPr userDrawn="1"/>
          </p:nvPicPr>
          <p:blipFill>
            <a:blip r:embed="rId5" cstate="print"/>
            <a:srcRect/>
            <a:stretch>
              <a:fillRect/>
            </a:stretch>
          </p:blipFill>
          <p:spPr bwMode="auto">
            <a:xfrm>
              <a:off x="4450" y="339"/>
              <a:ext cx="232" cy="232"/>
            </a:xfrm>
            <a:prstGeom prst="rect">
              <a:avLst/>
            </a:prstGeom>
            <a:noFill/>
            <a:ln w="9525">
              <a:noFill/>
              <a:miter lim="800000"/>
              <a:headEnd/>
              <a:tailEnd/>
            </a:ln>
          </p:spPr>
        </p:pic>
        <p:pic>
          <p:nvPicPr>
            <p:cNvPr id="1035" name="Picture 1111" descr="ITT"/>
            <p:cNvPicPr>
              <a:picLocks noChangeAspect="1" noChangeArrowheads="1"/>
            </p:cNvPicPr>
            <p:nvPr userDrawn="1"/>
          </p:nvPicPr>
          <p:blipFill>
            <a:blip r:embed="rId6" cstate="print"/>
            <a:srcRect/>
            <a:stretch>
              <a:fillRect/>
            </a:stretch>
          </p:blipFill>
          <p:spPr bwMode="auto">
            <a:xfrm>
              <a:off x="4780" y="314"/>
              <a:ext cx="448" cy="284"/>
            </a:xfrm>
            <a:prstGeom prst="rect">
              <a:avLst/>
            </a:prstGeom>
            <a:noFill/>
            <a:ln w="9525">
              <a:noFill/>
              <a:miter lim="800000"/>
              <a:headEnd/>
              <a:tailEnd/>
            </a:ln>
          </p:spPr>
        </p:pic>
        <p:pic>
          <p:nvPicPr>
            <p:cNvPr id="1036" name="Picture 1112" descr="small NOC_LOGO"/>
            <p:cNvPicPr>
              <a:picLocks noChangeAspect="1" noChangeArrowheads="1"/>
            </p:cNvPicPr>
            <p:nvPr userDrawn="1"/>
          </p:nvPicPr>
          <p:blipFill>
            <a:blip r:embed="rId7" cstate="print"/>
            <a:srcRect/>
            <a:stretch>
              <a:fillRect/>
            </a:stretch>
          </p:blipFill>
          <p:spPr bwMode="auto">
            <a:xfrm>
              <a:off x="4454" y="86"/>
              <a:ext cx="1230" cy="218"/>
            </a:xfrm>
            <a:prstGeom prst="rect">
              <a:avLst/>
            </a:prstGeom>
            <a:noFill/>
            <a:ln w="9525">
              <a:noFill/>
              <a:miter lim="800000"/>
              <a:headEnd/>
              <a:tailEnd/>
            </a:ln>
          </p:spPr>
        </p:pic>
      </p:grpSp>
      <p:pic>
        <p:nvPicPr>
          <p:cNvPr id="1030" name="Picture 1113" descr="jwst_circle_design3"/>
          <p:cNvPicPr>
            <a:picLocks noChangeAspect="1" noChangeArrowheads="1"/>
          </p:cNvPicPr>
          <p:nvPr userDrawn="1"/>
        </p:nvPicPr>
        <p:blipFill>
          <a:blip r:embed="rId8" cstate="print"/>
          <a:srcRect/>
          <a:stretch>
            <a:fillRect/>
          </a:stretch>
        </p:blipFill>
        <p:spPr bwMode="auto">
          <a:xfrm>
            <a:off x="0" y="12700"/>
            <a:ext cx="1041400" cy="1041400"/>
          </a:xfrm>
          <a:prstGeom prst="rect">
            <a:avLst/>
          </a:prstGeom>
          <a:noFill/>
          <a:ln w="9525">
            <a:noFill/>
            <a:miter lim="800000"/>
            <a:headEnd/>
            <a:tailEnd/>
          </a:ln>
        </p:spPr>
      </p:pic>
      <p:sp>
        <p:nvSpPr>
          <p:cNvPr id="13" name="Rectangle 1090"/>
          <p:cNvSpPr>
            <a:spLocks noGrp="1" noChangeArrowheads="1"/>
          </p:cNvSpPr>
          <p:nvPr userDrawn="1"/>
        </p:nvSpPr>
        <p:spPr bwMode="auto">
          <a:xfrm>
            <a:off x="7524750" y="6553200"/>
            <a:ext cx="1276350" cy="304800"/>
          </a:xfrm>
          <a:prstGeom prst="rect">
            <a:avLst/>
          </a:prstGeom>
          <a:noFill/>
          <a:ln w="9525">
            <a:noFill/>
            <a:miter lim="800000"/>
            <a:headEnd/>
            <a:tailEnd/>
          </a:ln>
          <a:effectLst/>
        </p:spPr>
        <p:txBody>
          <a:bodyPr wrap="none" lIns="92075" tIns="46038" rIns="92075" bIns="46038" anchor="ctr"/>
          <a:lstStyle/>
          <a:p>
            <a:pPr algn="ctr">
              <a:defRPr/>
            </a:pPr>
            <a:r>
              <a:rPr lang="en-US" sz="900" dirty="0" smtClean="0">
                <a:solidFill>
                  <a:srgbClr val="000000"/>
                </a:solidFill>
                <a:latin typeface="Arial" charset="0"/>
              </a:rPr>
              <a:t>12-JWST-0123  </a:t>
            </a:r>
            <a:r>
              <a:rPr lang="en-US" sz="900" dirty="0">
                <a:solidFill>
                  <a:srgbClr val="000000"/>
                </a:solidFill>
                <a:latin typeface="Arial" charset="0"/>
              </a:rPr>
              <a:t>Page </a:t>
            </a:r>
            <a:fld id="{FFF09C2E-BB93-44A6-B936-570C1CEBF35E}" type="slidenum">
              <a:rPr lang="en-US" sz="900">
                <a:solidFill>
                  <a:srgbClr val="000000"/>
                </a:solidFill>
                <a:latin typeface="Arial" charset="0"/>
              </a:rPr>
              <a:pPr algn="ctr">
                <a:defRPr/>
              </a:pPr>
              <a:t>‹#›</a:t>
            </a:fld>
            <a:endParaRPr lang="en-US" sz="900" b="0" dirty="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688" r:id="rId1"/>
  </p:sldLayoutIdLst>
  <p:transition/>
  <p:txStyles>
    <p:titleStyle>
      <a:lvl1pPr algn="l" rtl="0" eaLnBrk="0" fontAlgn="base" hangingPunct="0">
        <a:spcBef>
          <a:spcPct val="0"/>
        </a:spcBef>
        <a:spcAft>
          <a:spcPct val="0"/>
        </a:spcAft>
        <a:defRPr sz="2400">
          <a:solidFill>
            <a:srgbClr val="0B3D91"/>
          </a:solidFill>
          <a:latin typeface="+mj-lt"/>
          <a:ea typeface="+mj-ea"/>
          <a:cs typeface="+mj-cs"/>
        </a:defRPr>
      </a:lvl1pPr>
      <a:lvl2pPr algn="l" rtl="0" eaLnBrk="0" fontAlgn="base" hangingPunct="0">
        <a:spcBef>
          <a:spcPct val="0"/>
        </a:spcBef>
        <a:spcAft>
          <a:spcPct val="0"/>
        </a:spcAft>
        <a:defRPr sz="2400">
          <a:solidFill>
            <a:srgbClr val="0B3D91"/>
          </a:solidFill>
          <a:latin typeface="Impact" pitchFamily="34" charset="0"/>
        </a:defRPr>
      </a:lvl2pPr>
      <a:lvl3pPr algn="l" rtl="0" eaLnBrk="0" fontAlgn="base" hangingPunct="0">
        <a:spcBef>
          <a:spcPct val="0"/>
        </a:spcBef>
        <a:spcAft>
          <a:spcPct val="0"/>
        </a:spcAft>
        <a:defRPr sz="2400">
          <a:solidFill>
            <a:srgbClr val="0B3D91"/>
          </a:solidFill>
          <a:latin typeface="Impact" pitchFamily="34" charset="0"/>
        </a:defRPr>
      </a:lvl3pPr>
      <a:lvl4pPr algn="l" rtl="0" eaLnBrk="0" fontAlgn="base" hangingPunct="0">
        <a:spcBef>
          <a:spcPct val="0"/>
        </a:spcBef>
        <a:spcAft>
          <a:spcPct val="0"/>
        </a:spcAft>
        <a:defRPr sz="2400">
          <a:solidFill>
            <a:srgbClr val="0B3D91"/>
          </a:solidFill>
          <a:latin typeface="Impact" pitchFamily="34" charset="0"/>
        </a:defRPr>
      </a:lvl4pPr>
      <a:lvl5pPr algn="l" rtl="0" eaLnBrk="0" fontAlgn="base" hangingPunct="0">
        <a:spcBef>
          <a:spcPct val="0"/>
        </a:spcBef>
        <a:spcAft>
          <a:spcPct val="0"/>
        </a:spcAft>
        <a:defRPr sz="2400">
          <a:solidFill>
            <a:srgbClr val="0B3D91"/>
          </a:solidFill>
          <a:latin typeface="Impact" pitchFamily="34" charset="0"/>
        </a:defRPr>
      </a:lvl5pPr>
      <a:lvl6pPr marL="457200" algn="l" rtl="0" eaLnBrk="0" fontAlgn="base" hangingPunct="0">
        <a:spcBef>
          <a:spcPct val="0"/>
        </a:spcBef>
        <a:spcAft>
          <a:spcPct val="0"/>
        </a:spcAft>
        <a:defRPr sz="2400">
          <a:solidFill>
            <a:srgbClr val="0B3D91"/>
          </a:solidFill>
          <a:latin typeface="Impact" pitchFamily="34" charset="0"/>
        </a:defRPr>
      </a:lvl6pPr>
      <a:lvl7pPr marL="914400" algn="l" rtl="0" eaLnBrk="0" fontAlgn="base" hangingPunct="0">
        <a:spcBef>
          <a:spcPct val="0"/>
        </a:spcBef>
        <a:spcAft>
          <a:spcPct val="0"/>
        </a:spcAft>
        <a:defRPr sz="2400">
          <a:solidFill>
            <a:srgbClr val="0B3D91"/>
          </a:solidFill>
          <a:latin typeface="Impact" pitchFamily="34" charset="0"/>
        </a:defRPr>
      </a:lvl7pPr>
      <a:lvl8pPr marL="1371600" algn="l" rtl="0" eaLnBrk="0" fontAlgn="base" hangingPunct="0">
        <a:spcBef>
          <a:spcPct val="0"/>
        </a:spcBef>
        <a:spcAft>
          <a:spcPct val="0"/>
        </a:spcAft>
        <a:defRPr sz="2400">
          <a:solidFill>
            <a:srgbClr val="0B3D91"/>
          </a:solidFill>
          <a:latin typeface="Impact" pitchFamily="34" charset="0"/>
        </a:defRPr>
      </a:lvl8pPr>
      <a:lvl9pPr marL="1828800" algn="l" rtl="0" eaLnBrk="0" fontAlgn="base" hangingPunct="0">
        <a:spcBef>
          <a:spcPct val="0"/>
        </a:spcBef>
        <a:spcAft>
          <a:spcPct val="0"/>
        </a:spcAft>
        <a:defRPr sz="2400">
          <a:solidFill>
            <a:srgbClr val="0B3D91"/>
          </a:solidFill>
          <a:latin typeface="Impact" pitchFamily="34" charset="0"/>
        </a:defRPr>
      </a:lvl9pPr>
    </p:titleStyle>
    <p:bodyStyle>
      <a:lvl1pPr marL="234950" indent="-234950" algn="l" rtl="0" eaLnBrk="0" fontAlgn="base" hangingPunct="0">
        <a:spcBef>
          <a:spcPct val="0"/>
        </a:spcBef>
        <a:spcAft>
          <a:spcPct val="15000"/>
        </a:spcAft>
        <a:buClr>
          <a:srgbClr val="0B3D91"/>
        </a:buClr>
        <a:buFont typeface="Wingdings" pitchFamily="2" charset="2"/>
        <a:buChar char="§"/>
        <a:defRPr sz="2000" b="1">
          <a:solidFill>
            <a:schemeClr val="tx1"/>
          </a:solidFill>
          <a:latin typeface="+mn-lt"/>
          <a:ea typeface="+mn-ea"/>
          <a:cs typeface="+mn-cs"/>
        </a:defRPr>
      </a:lvl1pPr>
      <a:lvl2pPr marL="685800" indent="-231775" algn="l" rtl="0" eaLnBrk="0" fontAlgn="base" hangingPunct="0">
        <a:spcBef>
          <a:spcPct val="0"/>
        </a:spcBef>
        <a:spcAft>
          <a:spcPct val="15000"/>
        </a:spcAft>
        <a:buClr>
          <a:srgbClr val="0B3D91"/>
        </a:buClr>
        <a:buChar char="–"/>
        <a:defRPr sz="1900">
          <a:solidFill>
            <a:schemeClr val="tx1"/>
          </a:solidFill>
          <a:latin typeface="+mn-lt"/>
        </a:defRPr>
      </a:lvl2pPr>
      <a:lvl3pPr marL="969963" indent="-169863" algn="l" rtl="0" eaLnBrk="0" fontAlgn="base" hangingPunct="0">
        <a:spcBef>
          <a:spcPct val="0"/>
        </a:spcBef>
        <a:spcAft>
          <a:spcPct val="15000"/>
        </a:spcAft>
        <a:buClr>
          <a:srgbClr val="0B3D91"/>
        </a:buClr>
        <a:buFont typeface="Palatino Linotype" pitchFamily="18" charset="0"/>
        <a:buChar char="-"/>
        <a:defRPr sz="1900">
          <a:solidFill>
            <a:schemeClr val="tx1"/>
          </a:solidFill>
          <a:latin typeface="+mn-lt"/>
        </a:defRPr>
      </a:lvl3pPr>
      <a:lvl4pPr marL="1290638" indent="-206375" algn="l" rtl="0" eaLnBrk="0" fontAlgn="base" hangingPunct="0">
        <a:spcBef>
          <a:spcPct val="0"/>
        </a:spcBef>
        <a:spcAft>
          <a:spcPct val="15000"/>
        </a:spcAft>
        <a:buClr>
          <a:srgbClr val="0B3D91"/>
        </a:buClr>
        <a:buFont typeface="Wingdings" pitchFamily="2" charset="2"/>
        <a:buChar char="§"/>
        <a:defRPr sz="1900">
          <a:solidFill>
            <a:schemeClr val="tx1"/>
          </a:solidFill>
          <a:latin typeface="+mn-lt"/>
        </a:defRPr>
      </a:lvl4pPr>
      <a:lvl5pPr marL="1636713" indent="-231775" algn="l" rtl="0" eaLnBrk="0" fontAlgn="base" hangingPunct="0">
        <a:spcBef>
          <a:spcPct val="0"/>
        </a:spcBef>
        <a:spcAft>
          <a:spcPct val="15000"/>
        </a:spcAft>
        <a:buClr>
          <a:srgbClr val="0B3D91"/>
        </a:buClr>
        <a:buChar char="–"/>
        <a:defRPr sz="1900">
          <a:solidFill>
            <a:schemeClr val="tx1"/>
          </a:solidFill>
          <a:latin typeface="+mn-lt"/>
        </a:defRPr>
      </a:lvl5pPr>
      <a:lvl6pPr marL="2093913" indent="-231775" algn="l" rtl="0" eaLnBrk="0" fontAlgn="base" hangingPunct="0">
        <a:spcBef>
          <a:spcPct val="0"/>
        </a:spcBef>
        <a:spcAft>
          <a:spcPct val="15000"/>
        </a:spcAft>
        <a:buClr>
          <a:srgbClr val="0B3D91"/>
        </a:buClr>
        <a:buChar char="–"/>
        <a:defRPr sz="1900">
          <a:solidFill>
            <a:schemeClr val="tx1"/>
          </a:solidFill>
          <a:latin typeface="+mn-lt"/>
        </a:defRPr>
      </a:lvl6pPr>
      <a:lvl7pPr marL="2551113" indent="-231775" algn="l" rtl="0" eaLnBrk="0" fontAlgn="base" hangingPunct="0">
        <a:spcBef>
          <a:spcPct val="0"/>
        </a:spcBef>
        <a:spcAft>
          <a:spcPct val="15000"/>
        </a:spcAft>
        <a:buClr>
          <a:srgbClr val="0B3D91"/>
        </a:buClr>
        <a:buChar char="–"/>
        <a:defRPr sz="1900">
          <a:solidFill>
            <a:schemeClr val="tx1"/>
          </a:solidFill>
          <a:latin typeface="+mn-lt"/>
        </a:defRPr>
      </a:lvl7pPr>
      <a:lvl8pPr marL="3008313" indent="-231775" algn="l" rtl="0" eaLnBrk="0" fontAlgn="base" hangingPunct="0">
        <a:spcBef>
          <a:spcPct val="0"/>
        </a:spcBef>
        <a:spcAft>
          <a:spcPct val="15000"/>
        </a:spcAft>
        <a:buClr>
          <a:srgbClr val="0B3D91"/>
        </a:buClr>
        <a:buChar char="–"/>
        <a:defRPr sz="1900">
          <a:solidFill>
            <a:schemeClr val="tx1"/>
          </a:solidFill>
          <a:latin typeface="+mn-lt"/>
        </a:defRPr>
      </a:lvl8pPr>
      <a:lvl9pPr marL="3465513" indent="-231775" algn="l" rtl="0" eaLnBrk="0" fontAlgn="base" hangingPunct="0">
        <a:spcBef>
          <a:spcPct val="0"/>
        </a:spcBef>
        <a:spcAft>
          <a:spcPct val="15000"/>
        </a:spcAft>
        <a:buClr>
          <a:srgbClr val="0B3D91"/>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15.jpe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jpeg"/><Relationship Id="rId11" Type="http://schemas.openxmlformats.org/officeDocument/2006/relationships/image" Target="../media/image61.png"/><Relationship Id="rId1" Type="http://schemas.openxmlformats.org/officeDocument/2006/relationships/slideLayout" Target="../slideLayouts/slideLayout21.xml"/><Relationship Id="rId2"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 Type="http://schemas.openxmlformats.org/officeDocument/2006/relationships/slideLayout" Target="../slideLayouts/slideLayout22.xml"/><Relationship Id="rId2"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oleObject" Target="../embeddings/oleObject1.bin"/><Relationship Id="rId6" Type="http://schemas.openxmlformats.org/officeDocument/2006/relationships/image" Target="../media/image73.jpeg"/><Relationship Id="rId1" Type="http://schemas.openxmlformats.org/officeDocument/2006/relationships/vmlDrawing" Target="../drawings/vmlDrawing1.vml"/><Relationship Id="rId2"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png"/><Relationship Id="rId5"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7"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 Id="rId3" Type="http://schemas.openxmlformats.org/officeDocument/2006/relationships/image" Target="../media/image8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image" Target="../media/image94.jpeg"/><Relationship Id="rId7" Type="http://schemas.openxmlformats.org/officeDocument/2006/relationships/image" Target="../media/image95.jpeg"/><Relationship Id="rId8"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jpeg"/><Relationship Id="rId8" Type="http://schemas.openxmlformats.org/officeDocument/2006/relationships/image" Target="../media/image26.jpeg"/><Relationship Id="rId9" Type="http://schemas.openxmlformats.org/officeDocument/2006/relationships/image" Target="../media/image103.png"/><Relationship Id="rId10" Type="http://schemas.openxmlformats.org/officeDocument/2006/relationships/image" Target="../media/image104.png"/><Relationship Id="rId11" Type="http://schemas.openxmlformats.org/officeDocument/2006/relationships/image" Target="../media/image105.png"/><Relationship Id="rId1" Type="http://schemas.openxmlformats.org/officeDocument/2006/relationships/slideLayout" Target="../slideLayouts/slideLayout19.xml"/><Relationship Id="rId2" Type="http://schemas.openxmlformats.org/officeDocument/2006/relationships/image" Target="../media/image9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10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1" Type="http://schemas.openxmlformats.org/officeDocument/2006/relationships/image" Target="../media/image31.jpeg"/><Relationship Id="rId12" Type="http://schemas.openxmlformats.org/officeDocument/2006/relationships/image" Target="../media/image32.png"/><Relationship Id="rId13" Type="http://schemas.openxmlformats.org/officeDocument/2006/relationships/image" Target="../media/image33.png"/><Relationship Id="rId1" Type="http://schemas.openxmlformats.org/officeDocument/2006/relationships/slideLayout" Target="../slideLayouts/slideLayout20.xml"/><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pn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jpeg"/><Relationship Id="rId9" Type="http://schemas.openxmlformats.org/officeDocument/2006/relationships/image" Target="../media/image29.png"/><Relationship Id="rId10"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6.xml.rels><?xml version="1.0" encoding="UTF-8" standalone="yes"?>
<Relationships xmlns="http://schemas.openxmlformats.org/package/2006/relationships"><Relationship Id="rId11" Type="http://schemas.openxmlformats.org/officeDocument/2006/relationships/image" Target="../media/image44.jpeg"/><Relationship Id="rId12" Type="http://schemas.openxmlformats.org/officeDocument/2006/relationships/image" Target="../media/image45.jpeg"/><Relationship Id="rId13"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39.png"/><Relationship Id="rId7" Type="http://schemas.openxmlformats.org/officeDocument/2006/relationships/image" Target="../media/image40.jpeg"/><Relationship Id="rId8" Type="http://schemas.openxmlformats.org/officeDocument/2006/relationships/image" Target="../media/image41.jpeg"/><Relationship Id="rId9" Type="http://schemas.openxmlformats.org/officeDocument/2006/relationships/image" Target="../media/image42.jpeg"/><Relationship Id="rId10" Type="http://schemas.openxmlformats.org/officeDocument/2006/relationships/image" Target="../media/image4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4338" name="Picture 2" descr="JWST_CoverArtScienceMediaGuide.jpg"/>
          <p:cNvPicPr>
            <a:picLocks/>
          </p:cNvPicPr>
          <p:nvPr/>
        </p:nvPicPr>
        <p:blipFill>
          <a:blip r:embed="rId3" cstate="print"/>
          <a:srcRect t="-41" b="-41"/>
          <a:stretch>
            <a:fillRect/>
          </a:stretch>
        </p:blipFill>
        <p:spPr bwMode="auto">
          <a:xfrm>
            <a:off x="27089" y="26988"/>
            <a:ext cx="9109075" cy="6804025"/>
          </a:xfrm>
          <a:prstGeom prst="rect">
            <a:avLst/>
          </a:prstGeom>
          <a:noFill/>
          <a:ln w="12700">
            <a:solidFill>
              <a:schemeClr val="bg1"/>
            </a:solidFill>
            <a:miter lim="800000"/>
            <a:headEnd/>
            <a:tailEnd/>
          </a:ln>
        </p:spPr>
      </p:pic>
      <p:sp>
        <p:nvSpPr>
          <p:cNvPr id="4" name="Text Box 7"/>
          <p:cNvSpPr txBox="1">
            <a:spLocks noChangeArrowheads="1"/>
          </p:cNvSpPr>
          <p:nvPr/>
        </p:nvSpPr>
        <p:spPr bwMode="auto">
          <a:xfrm>
            <a:off x="1538371" y="103190"/>
            <a:ext cx="6610842" cy="954093"/>
          </a:xfrm>
          <a:prstGeom prst="rect">
            <a:avLst/>
          </a:prstGeom>
          <a:noFill/>
          <a:ln w="9525" algn="ctr">
            <a:noFill/>
            <a:miter lim="800000"/>
            <a:headEnd/>
            <a:tailEnd/>
          </a:ln>
        </p:spPr>
        <p:txBody>
          <a:bodyPr wrap="square" lIns="91424" tIns="45713" rIns="91424" bIns="45713">
            <a:spAutoFit/>
          </a:bodyPr>
          <a:lstStyle/>
          <a:p>
            <a:pPr algn="ctr">
              <a:defRPr/>
            </a:pPr>
            <a:r>
              <a:rPr lang="en-US" sz="2800" dirty="0">
                <a:solidFill>
                  <a:schemeClr val="bg1">
                    <a:lumMod val="95000"/>
                  </a:schemeClr>
                </a:solidFill>
                <a:latin typeface="Arial" pitchFamily="34" charset="0"/>
              </a:rPr>
              <a:t>The </a:t>
            </a:r>
            <a:r>
              <a:rPr lang="en-US" sz="2800" dirty="0" smtClean="0">
                <a:solidFill>
                  <a:schemeClr val="bg1">
                    <a:lumMod val="95000"/>
                  </a:schemeClr>
                </a:solidFill>
                <a:latin typeface="Arial" pitchFamily="34" charset="0"/>
              </a:rPr>
              <a:t>Integration and Test Program     of the James Webb Space Telescope</a:t>
            </a:r>
            <a:endParaRPr lang="en-US" sz="2800" dirty="0">
              <a:solidFill>
                <a:schemeClr val="bg1">
                  <a:lumMod val="95000"/>
                </a:schemeClr>
              </a:solidFill>
              <a:latin typeface="Arial" pitchFamily="34" charset="0"/>
            </a:endParaRPr>
          </a:p>
        </p:txBody>
      </p:sp>
      <p:sp>
        <p:nvSpPr>
          <p:cNvPr id="5" name="Text Box 6"/>
          <p:cNvSpPr txBox="1">
            <a:spLocks noChangeArrowheads="1"/>
          </p:cNvSpPr>
          <p:nvPr/>
        </p:nvSpPr>
        <p:spPr bwMode="auto">
          <a:xfrm>
            <a:off x="97606" y="2423002"/>
            <a:ext cx="4513305" cy="4308858"/>
          </a:xfrm>
          <a:prstGeom prst="rect">
            <a:avLst/>
          </a:prstGeom>
          <a:noFill/>
          <a:ln w="9525" algn="ctr">
            <a:noFill/>
            <a:miter lim="800000"/>
            <a:headEnd/>
            <a:tailEnd/>
          </a:ln>
        </p:spPr>
        <p:txBody>
          <a:bodyPr wrap="square" lIns="91424" tIns="45713" rIns="91424" bIns="45713">
            <a:spAutoFit/>
          </a:bodyPr>
          <a:lstStyle/>
          <a:p>
            <a:pPr>
              <a:defRPr/>
            </a:pPr>
            <a:r>
              <a:rPr lang="en-US" dirty="0" smtClean="0">
                <a:solidFill>
                  <a:schemeClr val="bg1">
                    <a:lumMod val="85000"/>
                  </a:schemeClr>
                </a:solidFill>
                <a:latin typeface="Arial" pitchFamily="34" charset="0"/>
              </a:rPr>
              <a:t>Randy Kimble</a:t>
            </a:r>
            <a:r>
              <a:rPr lang="en-US" baseline="30000" dirty="0" smtClean="0">
                <a:solidFill>
                  <a:schemeClr val="bg1">
                    <a:lumMod val="85000"/>
                  </a:schemeClr>
                </a:solidFill>
                <a:latin typeface="Arial" pitchFamily="34" charset="0"/>
              </a:rPr>
              <a:t>1</a:t>
            </a:r>
          </a:p>
          <a:p>
            <a:pPr>
              <a:defRPr/>
            </a:pPr>
            <a:endParaRPr lang="en-US" dirty="0">
              <a:solidFill>
                <a:schemeClr val="bg1">
                  <a:lumMod val="85000"/>
                </a:schemeClr>
              </a:solidFill>
              <a:latin typeface="Arial" pitchFamily="34" charset="0"/>
            </a:endParaRPr>
          </a:p>
          <a:p>
            <a:pPr>
              <a:defRPr/>
            </a:pPr>
            <a:r>
              <a:rPr lang="en-US" sz="1800" b="0" dirty="0" smtClean="0">
                <a:solidFill>
                  <a:schemeClr val="bg1">
                    <a:lumMod val="85000"/>
                  </a:schemeClr>
                </a:solidFill>
                <a:latin typeface="Arial" pitchFamily="34" charset="0"/>
              </a:rPr>
              <a:t>Pamela Davila</a:t>
            </a:r>
            <a:r>
              <a:rPr lang="en-US" sz="1800" b="0" baseline="30000" dirty="0" smtClean="0">
                <a:solidFill>
                  <a:schemeClr val="bg1">
                    <a:lumMod val="85000"/>
                  </a:schemeClr>
                </a:solidFill>
                <a:latin typeface="Arial" pitchFamily="34" charset="0"/>
              </a:rPr>
              <a:t>1</a:t>
            </a:r>
            <a:r>
              <a:rPr lang="en-US" sz="1800" b="0" dirty="0" smtClean="0">
                <a:solidFill>
                  <a:schemeClr val="bg1">
                    <a:lumMod val="85000"/>
                  </a:schemeClr>
                </a:solidFill>
                <a:latin typeface="Arial" pitchFamily="34" charset="0"/>
              </a:rPr>
              <a:t>, Charles Diaz</a:t>
            </a:r>
            <a:r>
              <a:rPr lang="en-US" sz="1800" b="0" baseline="30000" dirty="0" smtClean="0">
                <a:solidFill>
                  <a:schemeClr val="bg1">
                    <a:lumMod val="85000"/>
                  </a:schemeClr>
                </a:solidFill>
                <a:latin typeface="Arial" pitchFamily="34" charset="0"/>
              </a:rPr>
              <a:t>1</a:t>
            </a:r>
            <a:r>
              <a:rPr lang="en-US" sz="1800" b="0" dirty="0" smtClean="0">
                <a:solidFill>
                  <a:schemeClr val="bg1">
                    <a:lumMod val="85000"/>
                  </a:schemeClr>
                </a:solidFill>
                <a:latin typeface="Arial" pitchFamily="34" charset="0"/>
              </a:rPr>
              <a:t>, Lee Feinberg</a:t>
            </a:r>
            <a:r>
              <a:rPr lang="en-US" sz="1800" b="0" baseline="30000" dirty="0" smtClean="0">
                <a:solidFill>
                  <a:schemeClr val="bg1">
                    <a:lumMod val="85000"/>
                  </a:schemeClr>
                </a:solidFill>
                <a:latin typeface="Arial" pitchFamily="34" charset="0"/>
              </a:rPr>
              <a:t>1</a:t>
            </a:r>
            <a:r>
              <a:rPr lang="en-US" sz="1800" b="0" dirty="0" smtClean="0">
                <a:solidFill>
                  <a:schemeClr val="bg1">
                    <a:lumMod val="85000"/>
                  </a:schemeClr>
                </a:solidFill>
                <a:latin typeface="Arial" pitchFamily="34" charset="0"/>
              </a:rPr>
              <a:t>, Stuart Glazer</a:t>
            </a:r>
            <a:r>
              <a:rPr lang="en-US" sz="1800" b="0" baseline="30000" dirty="0" smtClean="0">
                <a:solidFill>
                  <a:schemeClr val="bg1">
                    <a:lumMod val="85000"/>
                  </a:schemeClr>
                </a:solidFill>
                <a:latin typeface="Arial" pitchFamily="34" charset="0"/>
              </a:rPr>
              <a:t>1</a:t>
            </a:r>
            <a:r>
              <a:rPr lang="en-US" sz="1800" b="0" dirty="0" smtClean="0">
                <a:solidFill>
                  <a:schemeClr val="bg1">
                    <a:lumMod val="85000"/>
                  </a:schemeClr>
                </a:solidFill>
                <a:latin typeface="Arial" pitchFamily="34" charset="0"/>
              </a:rPr>
              <a:t>, Gregory Jones</a:t>
            </a:r>
            <a:r>
              <a:rPr lang="en-US" sz="1800" b="0" baseline="30000" dirty="0" smtClean="0">
                <a:solidFill>
                  <a:schemeClr val="bg1">
                    <a:lumMod val="85000"/>
                  </a:schemeClr>
                </a:solidFill>
                <a:latin typeface="Arial" pitchFamily="34" charset="0"/>
              </a:rPr>
              <a:t>2</a:t>
            </a:r>
            <a:r>
              <a:rPr lang="en-US" sz="1800" b="0" dirty="0" smtClean="0">
                <a:solidFill>
                  <a:schemeClr val="bg1">
                    <a:lumMod val="85000"/>
                  </a:schemeClr>
                </a:solidFill>
                <a:latin typeface="Arial" pitchFamily="34" charset="0"/>
              </a:rPr>
              <a:t>, Rob Luetgens</a:t>
            </a:r>
            <a:r>
              <a:rPr lang="en-US" sz="1800" b="0" baseline="30000" dirty="0" smtClean="0">
                <a:solidFill>
                  <a:schemeClr val="bg1">
                    <a:lumMod val="85000"/>
                  </a:schemeClr>
                </a:solidFill>
                <a:latin typeface="Arial" pitchFamily="34" charset="0"/>
              </a:rPr>
              <a:t>2</a:t>
            </a:r>
            <a:r>
              <a:rPr lang="en-US" sz="1800" b="0" dirty="0" smtClean="0">
                <a:solidFill>
                  <a:schemeClr val="bg1">
                    <a:lumMod val="85000"/>
                  </a:schemeClr>
                </a:solidFill>
                <a:latin typeface="Arial" pitchFamily="34" charset="0"/>
              </a:rPr>
              <a:t> James Marsh</a:t>
            </a:r>
            <a:r>
              <a:rPr lang="en-US" sz="1800" b="0" baseline="30000" dirty="0" smtClean="0">
                <a:solidFill>
                  <a:schemeClr val="bg1">
                    <a:lumMod val="85000"/>
                  </a:schemeClr>
                </a:solidFill>
                <a:latin typeface="Arial" pitchFamily="34" charset="0"/>
              </a:rPr>
              <a:t>1</a:t>
            </a:r>
            <a:r>
              <a:rPr lang="en-US" sz="1800" b="0" dirty="0" smtClean="0">
                <a:solidFill>
                  <a:schemeClr val="bg1">
                    <a:lumMod val="85000"/>
                  </a:schemeClr>
                </a:solidFill>
                <a:latin typeface="Arial" pitchFamily="34" charset="0"/>
              </a:rPr>
              <a:t>, Gary Matthews</a:t>
            </a:r>
            <a:r>
              <a:rPr lang="en-US" sz="1800" b="0" baseline="30000" dirty="0" smtClean="0">
                <a:solidFill>
                  <a:schemeClr val="bg1">
                    <a:lumMod val="85000"/>
                  </a:schemeClr>
                </a:solidFill>
                <a:latin typeface="Arial" pitchFamily="34" charset="0"/>
              </a:rPr>
              <a:t>3</a:t>
            </a:r>
            <a:r>
              <a:rPr lang="en-US" sz="1800" b="0" dirty="0" smtClean="0">
                <a:solidFill>
                  <a:schemeClr val="bg1">
                    <a:lumMod val="85000"/>
                  </a:schemeClr>
                </a:solidFill>
                <a:latin typeface="Arial" pitchFamily="34" charset="0"/>
              </a:rPr>
              <a:t>, Douglas McGuffey</a:t>
            </a:r>
            <a:r>
              <a:rPr lang="en-US" sz="1800" b="0" baseline="30000" dirty="0" smtClean="0">
                <a:solidFill>
                  <a:schemeClr val="bg1">
                    <a:lumMod val="85000"/>
                  </a:schemeClr>
                </a:solidFill>
                <a:latin typeface="Arial" pitchFamily="34" charset="0"/>
              </a:rPr>
              <a:t>1</a:t>
            </a:r>
            <a:r>
              <a:rPr lang="en-US" sz="1800" b="0" dirty="0" smtClean="0">
                <a:solidFill>
                  <a:schemeClr val="bg1">
                    <a:lumMod val="85000"/>
                  </a:schemeClr>
                </a:solidFill>
                <a:latin typeface="Arial" pitchFamily="34" charset="0"/>
              </a:rPr>
              <a:t>, Pat O’Rear</a:t>
            </a:r>
            <a:r>
              <a:rPr lang="en-US" sz="1800" b="0" baseline="30000" dirty="0" smtClean="0">
                <a:solidFill>
                  <a:schemeClr val="bg1">
                    <a:lumMod val="85000"/>
                  </a:schemeClr>
                </a:solidFill>
                <a:latin typeface="Arial" pitchFamily="34" charset="0"/>
              </a:rPr>
              <a:t>4</a:t>
            </a:r>
            <a:r>
              <a:rPr lang="en-US" sz="1800" b="0" dirty="0" smtClean="0">
                <a:solidFill>
                  <a:schemeClr val="bg1">
                    <a:lumMod val="85000"/>
                  </a:schemeClr>
                </a:solidFill>
                <a:latin typeface="Arial" pitchFamily="34" charset="0"/>
              </a:rPr>
              <a:t>, Deborah Ramey</a:t>
            </a:r>
            <a:r>
              <a:rPr lang="en-US" sz="1800" b="0" baseline="30000" dirty="0" smtClean="0">
                <a:solidFill>
                  <a:schemeClr val="bg1">
                    <a:lumMod val="85000"/>
                  </a:schemeClr>
                </a:solidFill>
                <a:latin typeface="Arial" pitchFamily="34" charset="0"/>
              </a:rPr>
              <a:t>1</a:t>
            </a:r>
            <a:r>
              <a:rPr lang="en-US" sz="1800" b="0" dirty="0" smtClean="0">
                <a:solidFill>
                  <a:schemeClr val="bg1">
                    <a:lumMod val="85000"/>
                  </a:schemeClr>
                </a:solidFill>
                <a:latin typeface="Arial" pitchFamily="34" charset="0"/>
              </a:rPr>
              <a:t>,</a:t>
            </a:r>
          </a:p>
          <a:p>
            <a:pPr>
              <a:defRPr/>
            </a:pPr>
            <a:r>
              <a:rPr lang="en-US" sz="1800" b="0" dirty="0" smtClean="0">
                <a:solidFill>
                  <a:schemeClr val="bg1">
                    <a:lumMod val="85000"/>
                  </a:schemeClr>
                </a:solidFill>
                <a:latin typeface="Arial" pitchFamily="34" charset="0"/>
              </a:rPr>
              <a:t>Carl Reis</a:t>
            </a:r>
            <a:r>
              <a:rPr lang="en-US" sz="1800" b="0" baseline="30000" dirty="0" smtClean="0">
                <a:solidFill>
                  <a:schemeClr val="bg1">
                    <a:lumMod val="85000"/>
                  </a:schemeClr>
                </a:solidFill>
                <a:latin typeface="Arial" pitchFamily="34" charset="0"/>
              </a:rPr>
              <a:t>4</a:t>
            </a:r>
            <a:r>
              <a:rPr lang="en-US" sz="1800" b="0" dirty="0" smtClean="0">
                <a:solidFill>
                  <a:schemeClr val="bg1">
                    <a:lumMod val="85000"/>
                  </a:schemeClr>
                </a:solidFill>
                <a:latin typeface="Arial" pitchFamily="34" charset="0"/>
              </a:rPr>
              <a:t>, Tony Whitman</a:t>
            </a:r>
            <a:r>
              <a:rPr lang="en-US" sz="1800" b="0" baseline="30000" dirty="0" smtClean="0">
                <a:solidFill>
                  <a:schemeClr val="bg1">
                    <a:lumMod val="85000"/>
                  </a:schemeClr>
                </a:solidFill>
                <a:latin typeface="Arial" pitchFamily="34" charset="0"/>
              </a:rPr>
              <a:t>3</a:t>
            </a:r>
          </a:p>
          <a:p>
            <a:pPr>
              <a:defRPr/>
            </a:pPr>
            <a:endParaRPr lang="en-US" sz="1800" b="0" dirty="0" smtClean="0">
              <a:solidFill>
                <a:schemeClr val="bg1">
                  <a:lumMod val="85000"/>
                </a:schemeClr>
              </a:solidFill>
              <a:latin typeface="Arial" pitchFamily="34" charset="0"/>
            </a:endParaRPr>
          </a:p>
          <a:p>
            <a:pPr>
              <a:defRPr/>
            </a:pPr>
            <a:endParaRPr lang="en-US" sz="1800" b="0" dirty="0" smtClean="0">
              <a:solidFill>
                <a:schemeClr val="bg1">
                  <a:lumMod val="85000"/>
                </a:schemeClr>
              </a:solidFill>
              <a:latin typeface="Arial" pitchFamily="34" charset="0"/>
            </a:endParaRPr>
          </a:p>
          <a:p>
            <a:pPr>
              <a:defRPr/>
            </a:pPr>
            <a:endParaRPr lang="en-US" sz="1800" b="0" dirty="0" smtClean="0">
              <a:solidFill>
                <a:schemeClr val="bg1">
                  <a:lumMod val="85000"/>
                </a:schemeClr>
              </a:solidFill>
              <a:latin typeface="Arial" pitchFamily="34" charset="0"/>
            </a:endParaRPr>
          </a:p>
          <a:p>
            <a:pPr>
              <a:defRPr/>
            </a:pPr>
            <a:r>
              <a:rPr lang="en-US" sz="1800" b="0" baseline="30000" dirty="0" smtClean="0">
                <a:solidFill>
                  <a:schemeClr val="bg1">
                    <a:lumMod val="85000"/>
                  </a:schemeClr>
                </a:solidFill>
                <a:latin typeface="Arial" pitchFamily="34" charset="0"/>
              </a:rPr>
              <a:t>1 </a:t>
            </a:r>
            <a:r>
              <a:rPr lang="en-US" sz="1800" b="0" dirty="0" smtClean="0">
                <a:solidFill>
                  <a:schemeClr val="bg1">
                    <a:lumMod val="85000"/>
                  </a:schemeClr>
                </a:solidFill>
                <a:latin typeface="Arial" pitchFamily="34" charset="0"/>
              </a:rPr>
              <a:t>NASA/Goddard Space Flight Center</a:t>
            </a:r>
          </a:p>
          <a:p>
            <a:pPr>
              <a:defRPr/>
            </a:pPr>
            <a:r>
              <a:rPr lang="en-US" sz="1800" b="0" baseline="30000" dirty="0" smtClean="0">
                <a:solidFill>
                  <a:schemeClr val="bg1">
                    <a:lumMod val="85000"/>
                  </a:schemeClr>
                </a:solidFill>
                <a:latin typeface="Arial" pitchFamily="34" charset="0"/>
              </a:rPr>
              <a:t>2</a:t>
            </a:r>
            <a:r>
              <a:rPr lang="en-US" sz="1800" b="0" dirty="0" smtClean="0">
                <a:solidFill>
                  <a:schemeClr val="bg1">
                    <a:lumMod val="85000"/>
                  </a:schemeClr>
                </a:solidFill>
                <a:latin typeface="Arial" pitchFamily="34" charset="0"/>
              </a:rPr>
              <a:t> Northrop Grumman Aerospace Systems</a:t>
            </a:r>
          </a:p>
          <a:p>
            <a:pPr>
              <a:defRPr/>
            </a:pPr>
            <a:r>
              <a:rPr lang="en-US" sz="1800" b="0" baseline="30000" dirty="0" smtClean="0">
                <a:solidFill>
                  <a:schemeClr val="bg1">
                    <a:lumMod val="85000"/>
                  </a:schemeClr>
                </a:solidFill>
                <a:latin typeface="Arial" pitchFamily="34" charset="0"/>
              </a:rPr>
              <a:t>3 </a:t>
            </a:r>
            <a:r>
              <a:rPr lang="en-US" sz="1800" b="0" dirty="0" smtClean="0">
                <a:solidFill>
                  <a:schemeClr val="bg1">
                    <a:lumMod val="85000"/>
                  </a:schemeClr>
                </a:solidFill>
                <a:latin typeface="Arial" pitchFamily="34" charset="0"/>
              </a:rPr>
              <a:t>ITT </a:t>
            </a:r>
            <a:r>
              <a:rPr lang="en-US" sz="1800" b="0" dirty="0" err="1" smtClean="0">
                <a:solidFill>
                  <a:schemeClr val="bg1">
                    <a:lumMod val="85000"/>
                  </a:schemeClr>
                </a:solidFill>
                <a:latin typeface="Arial" pitchFamily="34" charset="0"/>
              </a:rPr>
              <a:t>Exelis</a:t>
            </a:r>
            <a:endParaRPr lang="en-US" sz="1800" b="0" dirty="0" smtClean="0">
              <a:solidFill>
                <a:schemeClr val="bg1">
                  <a:lumMod val="85000"/>
                </a:schemeClr>
              </a:solidFill>
              <a:latin typeface="Arial" pitchFamily="34" charset="0"/>
            </a:endParaRPr>
          </a:p>
          <a:p>
            <a:pPr>
              <a:defRPr/>
            </a:pPr>
            <a:r>
              <a:rPr lang="en-US" sz="1800" b="0" baseline="30000" dirty="0" smtClean="0">
                <a:solidFill>
                  <a:schemeClr val="bg1">
                    <a:lumMod val="85000"/>
                  </a:schemeClr>
                </a:solidFill>
                <a:latin typeface="Arial" pitchFamily="34" charset="0"/>
              </a:rPr>
              <a:t>4 </a:t>
            </a:r>
            <a:r>
              <a:rPr lang="en-US" sz="1800" b="0" dirty="0" smtClean="0">
                <a:solidFill>
                  <a:schemeClr val="bg1">
                    <a:lumMod val="85000"/>
                  </a:schemeClr>
                </a:solidFill>
                <a:latin typeface="Arial" pitchFamily="34" charset="0"/>
              </a:rPr>
              <a:t>NASA/Johnson Space Center</a:t>
            </a:r>
            <a:endParaRPr lang="en-US" sz="1800" b="0" dirty="0">
              <a:solidFill>
                <a:schemeClr val="bg1">
                  <a:lumMod val="85000"/>
                </a:schemeClr>
              </a:solidFill>
              <a:latin typeface="Arial" pitchFamily="34" charset="0"/>
            </a:endParaRPr>
          </a:p>
        </p:txBody>
      </p:sp>
      <p:sp>
        <p:nvSpPr>
          <p:cNvPr id="9" name="Date Placeholder 8"/>
          <p:cNvSpPr>
            <a:spLocks noGrp="1"/>
          </p:cNvSpPr>
          <p:nvPr>
            <p:ph type="dt" sz="half" idx="10"/>
          </p:nvPr>
        </p:nvSpPr>
        <p:spPr/>
        <p:txBody>
          <a:bodyPr/>
          <a:lstStyle/>
          <a:p>
            <a:pPr>
              <a:defRPr/>
            </a:pPr>
            <a:r>
              <a:rPr lang="en-US" smtClean="0"/>
              <a:t>16 Dec 2011</a:t>
            </a:r>
            <a:endParaRPr lang="en-US" dirty="0"/>
          </a:p>
        </p:txBody>
      </p:sp>
      <p:sp>
        <p:nvSpPr>
          <p:cNvPr id="10" name="Slide Number Placeholder 9"/>
          <p:cNvSpPr>
            <a:spLocks noGrp="1"/>
          </p:cNvSpPr>
          <p:nvPr>
            <p:ph type="sldNum" sz="quarter" idx="11"/>
          </p:nvPr>
        </p:nvSpPr>
        <p:spPr/>
        <p:txBody>
          <a:bodyPr/>
          <a:lstStyle/>
          <a:p>
            <a:pPr>
              <a:defRPr/>
            </a:pPr>
            <a:fld id="{79BFC24D-9AC3-4BD4-B8CD-E2D7ECDFF942}" type="slidenum">
              <a:rPr lang="en-US" smtClean="0"/>
              <a:pPr>
                <a:defRPr/>
              </a:pPr>
              <a:t>1</a:t>
            </a:fld>
            <a:endParaRPr lang="en-US" dirty="0"/>
          </a:p>
        </p:txBody>
      </p:sp>
      <p:sp>
        <p:nvSpPr>
          <p:cNvPr id="11" name="Footer Placeholder 10"/>
          <p:cNvSpPr>
            <a:spLocks noGrp="1"/>
          </p:cNvSpPr>
          <p:nvPr>
            <p:ph type="ftr" sz="quarter" idx="12"/>
          </p:nvPr>
        </p:nvSpPr>
        <p:spPr/>
        <p:txBody>
          <a:bodyPr/>
          <a:lstStyle/>
          <a:p>
            <a:pPr>
              <a:defRPr/>
            </a:pPr>
            <a:r>
              <a:rPr lang="en-US" smtClean="0"/>
              <a:t>Presentation to: GSFC Code 600 staff</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0552" y="132080"/>
            <a:ext cx="8275638" cy="462289"/>
          </a:xfrm>
        </p:spPr>
        <p:txBody>
          <a:bodyPr/>
          <a:lstStyle/>
          <a:p>
            <a:pPr algn="ctr"/>
            <a:r>
              <a:rPr lang="en-US" b="1" dirty="0" smtClean="0">
                <a:solidFill>
                  <a:srgbClr val="0000FF"/>
                </a:solidFill>
              </a:rPr>
              <a:t>Key Aspects of the ISIM Cryo-</a:t>
            </a:r>
            <a:r>
              <a:rPr lang="en-US" b="1" dirty="0" err="1" smtClean="0">
                <a:solidFill>
                  <a:srgbClr val="0000FF"/>
                </a:solidFill>
              </a:rPr>
              <a:t>Vac</a:t>
            </a:r>
            <a:r>
              <a:rPr lang="en-US" b="1" dirty="0" smtClean="0">
                <a:solidFill>
                  <a:srgbClr val="0000FF"/>
                </a:solidFill>
              </a:rPr>
              <a:t> Program</a:t>
            </a:r>
            <a:endParaRPr lang="en-US" b="1" dirty="0">
              <a:solidFill>
                <a:srgbClr val="0000FF"/>
              </a:solidFill>
            </a:endParaRPr>
          </a:p>
        </p:txBody>
      </p:sp>
      <p:sp>
        <p:nvSpPr>
          <p:cNvPr id="3" name="Content Placeholder 2"/>
          <p:cNvSpPr>
            <a:spLocks noGrp="1"/>
          </p:cNvSpPr>
          <p:nvPr>
            <p:ph idx="1"/>
          </p:nvPr>
        </p:nvSpPr>
        <p:spPr>
          <a:xfrm>
            <a:off x="375920" y="1198768"/>
            <a:ext cx="8432800" cy="4365453"/>
          </a:xfrm>
        </p:spPr>
        <p:txBody>
          <a:bodyPr/>
          <a:lstStyle/>
          <a:p>
            <a:pPr>
              <a:buSzPct val="60000"/>
              <a:buFont typeface="Arial Narrow" pitchFamily="34" charset="0"/>
              <a:buChar char="●"/>
            </a:pPr>
            <a:r>
              <a:rPr lang="en-US" dirty="0" smtClean="0">
                <a:latin typeface="+mj-lt"/>
              </a:rPr>
              <a:t>The principal goals</a:t>
            </a:r>
          </a:p>
          <a:p>
            <a:pPr lvl="1">
              <a:buFont typeface="Arial Narrow" pitchFamily="34" charset="0"/>
              <a:buChar char="−"/>
            </a:pPr>
            <a:r>
              <a:rPr lang="en-US" sz="1800" dirty="0" smtClean="0">
                <a:latin typeface="+mj-lt"/>
              </a:rPr>
              <a:t>Verify 6 degree-of-freedom alignment and pupil alignment of SI’s</a:t>
            </a:r>
          </a:p>
          <a:p>
            <a:pPr lvl="1">
              <a:buFont typeface="Arial Narrow" pitchFamily="34" charset="0"/>
              <a:buChar char="−"/>
            </a:pPr>
            <a:r>
              <a:rPr lang="en-US" sz="1800" dirty="0" smtClean="0">
                <a:latin typeface="+mj-lt"/>
              </a:rPr>
              <a:t>Cross-check or verify SI image quality against OSIM</a:t>
            </a:r>
          </a:p>
          <a:p>
            <a:pPr lvl="1">
              <a:buFont typeface="Arial Narrow" pitchFamily="34" charset="0"/>
              <a:buChar char="−"/>
            </a:pPr>
            <a:r>
              <a:rPr lang="en-US" sz="1800" dirty="0" smtClean="0">
                <a:latin typeface="+mj-lt"/>
              </a:rPr>
              <a:t>Verify wavefront sensing capabilities of the SI’s, obtain necessary calibrations</a:t>
            </a:r>
          </a:p>
          <a:p>
            <a:pPr lvl="1">
              <a:buFont typeface="Arial Narrow" pitchFamily="34" charset="0"/>
              <a:buChar char="−"/>
            </a:pPr>
            <a:r>
              <a:rPr lang="en-US" sz="1800" dirty="0" smtClean="0">
                <a:latin typeface="+mj-lt"/>
              </a:rPr>
              <a:t>Verify thermal performance and correlate/validate thermal model</a:t>
            </a:r>
          </a:p>
          <a:p>
            <a:pPr lvl="1">
              <a:buFont typeface="Arial Narrow" pitchFamily="34" charset="0"/>
              <a:buChar char="−"/>
            </a:pPr>
            <a:r>
              <a:rPr lang="en-US" sz="1800" dirty="0" smtClean="0">
                <a:latin typeface="+mj-lt"/>
              </a:rPr>
              <a:t>Verify performance with ISIM electrical systems, non-interference of SI’s with each other</a:t>
            </a:r>
          </a:p>
          <a:p>
            <a:pPr lvl="1">
              <a:buFont typeface="Arial Narrow" pitchFamily="34" charset="0"/>
              <a:buChar char="−"/>
            </a:pPr>
            <a:r>
              <a:rPr lang="en-US" sz="1800" dirty="0" smtClean="0">
                <a:latin typeface="+mj-lt"/>
              </a:rPr>
              <a:t>Test ISIM operational scenarios, including the Onboard Script System</a:t>
            </a:r>
          </a:p>
          <a:p>
            <a:pPr lvl="1">
              <a:buFont typeface="Arial Narrow" pitchFamily="34" charset="0"/>
              <a:buChar char="−"/>
            </a:pPr>
            <a:r>
              <a:rPr lang="en-US" sz="1800" dirty="0" smtClean="0">
                <a:latin typeface="+mj-lt"/>
              </a:rPr>
              <a:t>Trend SI performance</a:t>
            </a:r>
          </a:p>
          <a:p>
            <a:pPr lvl="1">
              <a:buNone/>
            </a:pPr>
            <a:endParaRPr lang="en-US" sz="1800" dirty="0" smtClean="0">
              <a:latin typeface="+mj-lt"/>
            </a:endParaRPr>
          </a:p>
        </p:txBody>
      </p:sp>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10</a:t>
            </a:fld>
            <a:endParaRPr lang="en-US" dirty="0"/>
          </a:p>
        </p:txBody>
      </p:sp>
      <p:sp>
        <p:nvSpPr>
          <p:cNvPr id="7"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8" name="Footer Placeholder 5"/>
          <p:cNvSpPr>
            <a:spLocks noGrp="1"/>
          </p:cNvSpPr>
          <p:nvPr>
            <p:ph type="ftr" sz="quarter" idx="12"/>
          </p:nvPr>
        </p:nvSpPr>
        <p:spPr>
          <a:xfrm>
            <a:off x="1498053" y="6597042"/>
            <a:ext cx="6585626" cy="246221"/>
          </a:xfrm>
        </p:spPr>
        <p:txBody>
          <a:bodyPr/>
          <a:lstStyle/>
          <a:p>
            <a:pPr>
              <a:defRPr/>
            </a:pPr>
            <a:r>
              <a:rPr lang="en-US" dirty="0" smtClean="0"/>
              <a:t>SPIE Astronomical Telescopes and Instrumentation:  8442-90</a:t>
            </a:r>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0552" y="132080"/>
            <a:ext cx="8275638" cy="462289"/>
          </a:xfrm>
        </p:spPr>
        <p:txBody>
          <a:bodyPr/>
          <a:lstStyle/>
          <a:p>
            <a:pPr algn="ctr"/>
            <a:r>
              <a:rPr lang="en-US" b="1" dirty="0" smtClean="0">
                <a:solidFill>
                  <a:srgbClr val="0000FF"/>
                </a:solidFill>
              </a:rPr>
              <a:t>Modifications to the Baseline ISIM I&amp;T Flow</a:t>
            </a:r>
            <a:endParaRPr lang="en-US" b="1" dirty="0">
              <a:solidFill>
                <a:srgbClr val="0000FF"/>
              </a:solidFill>
            </a:endParaRPr>
          </a:p>
        </p:txBody>
      </p:sp>
      <p:sp>
        <p:nvSpPr>
          <p:cNvPr id="3" name="Content Placeholder 2"/>
          <p:cNvSpPr>
            <a:spLocks noGrp="1"/>
          </p:cNvSpPr>
          <p:nvPr>
            <p:ph idx="1"/>
          </p:nvPr>
        </p:nvSpPr>
        <p:spPr>
          <a:xfrm>
            <a:off x="375920" y="904672"/>
            <a:ext cx="8432800" cy="4922196"/>
          </a:xfrm>
        </p:spPr>
        <p:txBody>
          <a:bodyPr/>
          <a:lstStyle/>
          <a:p>
            <a:pPr>
              <a:buSzPct val="60000"/>
              <a:buFont typeface="Arial Narrow" pitchFamily="34" charset="0"/>
              <a:buChar char="●"/>
            </a:pPr>
            <a:r>
              <a:rPr lang="en-US" dirty="0" smtClean="0">
                <a:latin typeface="+mj-lt"/>
              </a:rPr>
              <a:t>Baseline ISIM I&amp;T</a:t>
            </a:r>
          </a:p>
          <a:p>
            <a:pPr lvl="1">
              <a:buFont typeface="Arial Narrow" pitchFamily="34" charset="0"/>
              <a:buChar char="−"/>
            </a:pPr>
            <a:r>
              <a:rPr lang="en-US" sz="1800" dirty="0" smtClean="0">
                <a:latin typeface="+mj-lt"/>
              </a:rPr>
              <a:t>Receive fully qualified and fully calibrated Science Instruments</a:t>
            </a:r>
          </a:p>
          <a:p>
            <a:pPr lvl="1">
              <a:buFont typeface="Arial Narrow" pitchFamily="34" charset="0"/>
              <a:buChar char="−"/>
            </a:pPr>
            <a:r>
              <a:rPr lang="en-US" sz="1800" dirty="0" smtClean="0">
                <a:latin typeface="+mj-lt"/>
              </a:rPr>
              <a:t>Perform mechanical and electrical integration to ISIM systems</a:t>
            </a:r>
          </a:p>
          <a:p>
            <a:pPr lvl="1">
              <a:buFont typeface="Arial Narrow" pitchFamily="34" charset="0"/>
              <a:buChar char="−"/>
            </a:pPr>
            <a:r>
              <a:rPr lang="en-US" sz="1800" dirty="0" smtClean="0">
                <a:latin typeface="+mj-lt"/>
              </a:rPr>
              <a:t>Perform two ISIM cryo-</a:t>
            </a:r>
            <a:r>
              <a:rPr lang="en-US" sz="1800" dirty="0" err="1" smtClean="0">
                <a:latin typeface="+mj-lt"/>
              </a:rPr>
              <a:t>vacs</a:t>
            </a:r>
            <a:r>
              <a:rPr lang="en-US" sz="1800" dirty="0" smtClean="0">
                <a:latin typeface="+mj-lt"/>
              </a:rPr>
              <a:t>, bracketing the rest of the environmental test program (vibration, acoustics, EMC), demonstrating the stability of the optical and thermal performance against those environmental inputs</a:t>
            </a:r>
          </a:p>
          <a:p>
            <a:pPr lvl="1">
              <a:buNone/>
            </a:pPr>
            <a:endParaRPr lang="en-US" sz="1800" dirty="0" smtClean="0">
              <a:latin typeface="+mj-lt"/>
            </a:endParaRPr>
          </a:p>
          <a:p>
            <a:pPr>
              <a:buSzPct val="60000"/>
              <a:buFont typeface="Arial Narrow" pitchFamily="34" charset="0"/>
              <a:buChar char="●"/>
            </a:pPr>
            <a:r>
              <a:rPr lang="en-US" dirty="0" smtClean="0">
                <a:latin typeface="+mj-lt"/>
              </a:rPr>
              <a:t>Various issues have arisen that dictate modifications to that baseline</a:t>
            </a:r>
          </a:p>
          <a:p>
            <a:pPr lvl="1">
              <a:buFont typeface="Arial Narrow" pitchFamily="34" charset="0"/>
              <a:buChar char="−"/>
            </a:pPr>
            <a:r>
              <a:rPr lang="en-US" sz="1800" dirty="0" smtClean="0">
                <a:latin typeface="+mj-lt"/>
              </a:rPr>
              <a:t>Principal is the need to replace the detectors in the 3 NIR instruments with more robust versions that will not be available until 2014</a:t>
            </a:r>
          </a:p>
          <a:p>
            <a:pPr lvl="1">
              <a:buFont typeface="Arial Narrow" pitchFamily="34" charset="0"/>
              <a:buChar char="−"/>
            </a:pPr>
            <a:r>
              <a:rPr lang="en-US" sz="1800" dirty="0" smtClean="0">
                <a:latin typeface="+mj-lt"/>
              </a:rPr>
              <a:t>Delayed delivery of NIRSpec, flight MIRI Heat Exchanger Stage Assembly</a:t>
            </a:r>
          </a:p>
          <a:p>
            <a:pPr lvl="1">
              <a:buFont typeface="Arial Narrow" pitchFamily="34" charset="0"/>
              <a:buChar char="−"/>
            </a:pPr>
            <a:r>
              <a:rPr lang="en-US" sz="1800" dirty="0" smtClean="0">
                <a:latin typeface="+mj-lt"/>
              </a:rPr>
              <a:t>Some NIRCam, NIRISS calibrations, verifications and one MIRI regression test have moved to ISIM  level for greater efficiency</a:t>
            </a:r>
          </a:p>
          <a:p>
            <a:pPr lvl="1">
              <a:buNone/>
            </a:pPr>
            <a:endParaRPr lang="en-US" sz="1800" dirty="0" smtClean="0">
              <a:latin typeface="+mj-lt"/>
            </a:endParaRPr>
          </a:p>
          <a:p>
            <a:pPr lvl="1">
              <a:buNone/>
            </a:pPr>
            <a:endParaRPr lang="en-US" sz="1800" dirty="0" smtClean="0">
              <a:latin typeface="+mj-lt"/>
            </a:endParaRPr>
          </a:p>
        </p:txBody>
      </p:sp>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11</a:t>
            </a:fld>
            <a:endParaRPr lang="en-US" dirty="0"/>
          </a:p>
        </p:txBody>
      </p:sp>
      <p:sp>
        <p:nvSpPr>
          <p:cNvPr id="8"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9" name="Footer Placeholder 5"/>
          <p:cNvSpPr>
            <a:spLocks noGrp="1"/>
          </p:cNvSpPr>
          <p:nvPr>
            <p:ph type="ftr" sz="quarter" idx="12"/>
          </p:nvPr>
        </p:nvSpPr>
        <p:spPr>
          <a:xfrm>
            <a:off x="1498053" y="6597042"/>
            <a:ext cx="6585626" cy="246221"/>
          </a:xfrm>
        </p:spPr>
        <p:txBody>
          <a:bodyPr/>
          <a:lstStyle/>
          <a:p>
            <a:pPr>
              <a:defRPr/>
            </a:pPr>
            <a:r>
              <a:rPr lang="en-US" dirty="0" smtClean="0"/>
              <a:t>SPIE Astronomical Telescopes and Instrumentation:  8442-90</a:t>
            </a:r>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0552" y="132080"/>
            <a:ext cx="8275638" cy="462289"/>
          </a:xfrm>
        </p:spPr>
        <p:txBody>
          <a:bodyPr/>
          <a:lstStyle/>
          <a:p>
            <a:pPr algn="ctr"/>
            <a:r>
              <a:rPr lang="en-US" b="1" dirty="0" smtClean="0">
                <a:solidFill>
                  <a:srgbClr val="0000FF"/>
                </a:solidFill>
              </a:rPr>
              <a:t>Current ISIM I&amp;T Plan</a:t>
            </a:r>
            <a:endParaRPr lang="en-US" b="1" dirty="0">
              <a:solidFill>
                <a:srgbClr val="0000FF"/>
              </a:solidFill>
            </a:endParaRPr>
          </a:p>
        </p:txBody>
      </p:sp>
      <p:sp>
        <p:nvSpPr>
          <p:cNvPr id="3" name="Content Placeholder 2"/>
          <p:cNvSpPr>
            <a:spLocks noGrp="1"/>
          </p:cNvSpPr>
          <p:nvPr>
            <p:ph idx="1"/>
          </p:nvPr>
        </p:nvSpPr>
        <p:spPr>
          <a:xfrm>
            <a:off x="311285" y="904671"/>
            <a:ext cx="8540885" cy="5700409"/>
          </a:xfrm>
        </p:spPr>
        <p:txBody>
          <a:bodyPr/>
          <a:lstStyle/>
          <a:p>
            <a:pPr>
              <a:buSzPct val="60000"/>
              <a:buFont typeface="Arial Narrow" pitchFamily="34" charset="0"/>
              <a:buChar char="●"/>
            </a:pPr>
            <a:r>
              <a:rPr lang="en-US" dirty="0" smtClean="0">
                <a:latin typeface="+mj-lt"/>
              </a:rPr>
              <a:t>Detector delivery in 2014 gives a no-earlier-than date in 2015 for final “run for the record” ISIM cryo verification run</a:t>
            </a:r>
          </a:p>
          <a:p>
            <a:pPr>
              <a:buSzPct val="60000"/>
              <a:buFont typeface="Arial Narrow" pitchFamily="34" charset="0"/>
              <a:buChar char="●"/>
            </a:pPr>
            <a:r>
              <a:rPr lang="en-US" dirty="0" smtClean="0">
                <a:latin typeface="+mj-lt"/>
              </a:rPr>
              <a:t>We still want to get started with ISIM cryo runs as soon as possible</a:t>
            </a:r>
          </a:p>
          <a:p>
            <a:pPr lvl="1">
              <a:buFont typeface="Arial Narrow" pitchFamily="34" charset="0"/>
              <a:buChar char="−"/>
            </a:pPr>
            <a:r>
              <a:rPr lang="en-US" sz="1800" dirty="0" smtClean="0">
                <a:latin typeface="+mj-lt"/>
              </a:rPr>
              <a:t>ISIM cryo-vac will be an extremely complex and challenging test</a:t>
            </a:r>
          </a:p>
          <a:p>
            <a:pPr lvl="1">
              <a:buFont typeface="Arial Narrow" pitchFamily="34" charset="0"/>
              <a:buChar char="−"/>
            </a:pPr>
            <a:r>
              <a:rPr lang="en-US" sz="1800" dirty="0" smtClean="0">
                <a:latin typeface="+mj-lt"/>
              </a:rPr>
              <a:t>Want to discover any issues with the test setup or procedures as early as possible</a:t>
            </a:r>
          </a:p>
          <a:p>
            <a:pPr lvl="1">
              <a:buFont typeface="Arial Narrow" pitchFamily="34" charset="0"/>
              <a:buChar char="−"/>
            </a:pPr>
            <a:r>
              <a:rPr lang="en-US" sz="1800" dirty="0" smtClean="0">
                <a:latin typeface="+mj-lt"/>
              </a:rPr>
              <a:t>Retire the (low) risk of issues with the deferred SI verifications as early as possible</a:t>
            </a:r>
          </a:p>
          <a:p>
            <a:pPr>
              <a:buSzPct val="60000"/>
              <a:buFont typeface="Arial Narrow" pitchFamily="34" charset="0"/>
              <a:buChar char="●"/>
            </a:pPr>
            <a:r>
              <a:rPr lang="en-US" dirty="0" smtClean="0">
                <a:latin typeface="+mj-lt"/>
              </a:rPr>
              <a:t>Hence the currently planned ISIM I&amp;T flow has 3 cryo-vac tests</a:t>
            </a:r>
          </a:p>
          <a:p>
            <a:pPr lvl="1">
              <a:buFont typeface="Arial Narrow" pitchFamily="34" charset="0"/>
              <a:buChar char="−"/>
            </a:pPr>
            <a:r>
              <a:rPr lang="en-US" sz="1800" dirty="0" smtClean="0">
                <a:latin typeface="+mj-lt"/>
              </a:rPr>
              <a:t>Cryo-1 – spring 2013; a “risk mitigation” run with 3 flight SI’s, NIRSpec ETU, and a non-flight MIRI Heat Exchanger Stage Assembly (HSA)</a:t>
            </a:r>
          </a:p>
          <a:p>
            <a:pPr lvl="1">
              <a:buFont typeface="Arial Narrow" pitchFamily="34" charset="0"/>
              <a:buChar char="−"/>
            </a:pPr>
            <a:r>
              <a:rPr lang="en-US" sz="1800" dirty="0" smtClean="0">
                <a:latin typeface="+mj-lt"/>
              </a:rPr>
              <a:t>Cryo-2 – 2014; all flight SI’s, HSA, original detectors (baseline is still to have vibe/acoustics between to demonstrate optical/thermal stability)</a:t>
            </a:r>
          </a:p>
          <a:p>
            <a:pPr lvl="1">
              <a:buFont typeface="Arial Narrow" pitchFamily="34" charset="0"/>
              <a:buChar char="−"/>
            </a:pPr>
            <a:r>
              <a:rPr lang="en-US" sz="1800" dirty="0" smtClean="0">
                <a:latin typeface="+mj-lt"/>
              </a:rPr>
              <a:t>Cryo-3 – 2015; ISIM verification run for the record with all flight elements including new detectors; vibe/acoustics required between cryo-2 and cryo-3</a:t>
            </a:r>
          </a:p>
          <a:p>
            <a:pPr lvl="0">
              <a:buSzPct val="60000"/>
              <a:buFont typeface="Arial Narrow" pitchFamily="34" charset="0"/>
              <a:buChar char="●"/>
            </a:pPr>
            <a:r>
              <a:rPr lang="en-US" dirty="0" smtClean="0">
                <a:solidFill>
                  <a:srgbClr val="000000"/>
                </a:solidFill>
                <a:latin typeface="Arial"/>
              </a:rPr>
              <a:t>Deliver fully qualified ISIM to OTIS (OTE + ISIM) integration; currently October 2015 (including ISIM-held margin) against need date of April 2016</a:t>
            </a:r>
          </a:p>
          <a:p>
            <a:pPr lvl="1">
              <a:buNone/>
            </a:pPr>
            <a:r>
              <a:rPr lang="en-US" sz="1800" dirty="0" smtClean="0">
                <a:latin typeface="+mj-lt"/>
              </a:rPr>
              <a:t> </a:t>
            </a:r>
          </a:p>
          <a:p>
            <a:pPr lvl="1">
              <a:buNone/>
            </a:pPr>
            <a:endParaRPr lang="en-US" sz="1800" dirty="0" smtClean="0">
              <a:latin typeface="+mj-lt"/>
            </a:endParaRPr>
          </a:p>
          <a:p>
            <a:pPr lvl="1">
              <a:buNone/>
            </a:pPr>
            <a:endParaRPr lang="en-US" sz="1800" dirty="0" smtClean="0">
              <a:latin typeface="+mj-lt"/>
            </a:endParaRPr>
          </a:p>
        </p:txBody>
      </p:sp>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12</a:t>
            </a:fld>
            <a:endParaRPr lang="en-US" dirty="0"/>
          </a:p>
        </p:txBody>
      </p:sp>
      <p:sp>
        <p:nvSpPr>
          <p:cNvPr id="8"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9" name="Footer Placeholder 5"/>
          <p:cNvSpPr>
            <a:spLocks noGrp="1"/>
          </p:cNvSpPr>
          <p:nvPr>
            <p:ph type="ftr" sz="quarter" idx="12"/>
          </p:nvPr>
        </p:nvSpPr>
        <p:spPr>
          <a:xfrm>
            <a:off x="1498053" y="6597042"/>
            <a:ext cx="6585626" cy="246221"/>
          </a:xfrm>
        </p:spPr>
        <p:txBody>
          <a:bodyPr/>
          <a:lstStyle/>
          <a:p>
            <a:pPr>
              <a:defRPr/>
            </a:pPr>
            <a:r>
              <a:rPr lang="en-US" dirty="0" smtClean="0"/>
              <a:t>SPIE Astronomical Telescopes and Instrumentation:  8442-90</a:t>
            </a:r>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 name="Picture 67" descr="s381996.bmp"/>
          <p:cNvPicPr>
            <a:picLocks noChangeAspect="1"/>
          </p:cNvPicPr>
          <p:nvPr/>
        </p:nvPicPr>
        <p:blipFill>
          <a:blip r:embed="rId2" cstate="print"/>
          <a:srcRect l="38695" t="4626" r="40085" b="2850"/>
          <a:stretch>
            <a:fillRect/>
          </a:stretch>
        </p:blipFill>
        <p:spPr>
          <a:xfrm>
            <a:off x="3796052" y="1269999"/>
            <a:ext cx="903407" cy="2125663"/>
          </a:xfrm>
          <a:prstGeom prst="rect">
            <a:avLst/>
          </a:prstGeom>
        </p:spPr>
      </p:pic>
      <p:pic>
        <p:nvPicPr>
          <p:cNvPr id="58" name="Picture 57" descr="s381996.bmp"/>
          <p:cNvPicPr>
            <a:picLocks noChangeAspect="1"/>
          </p:cNvPicPr>
          <p:nvPr/>
        </p:nvPicPr>
        <p:blipFill>
          <a:blip r:embed="rId3" cstate="print"/>
          <a:srcRect l="31206" r="36340"/>
          <a:stretch>
            <a:fillRect/>
          </a:stretch>
        </p:blipFill>
        <p:spPr>
          <a:xfrm>
            <a:off x="5054884" y="851146"/>
            <a:ext cx="1583563" cy="2633118"/>
          </a:xfrm>
          <a:prstGeom prst="rect">
            <a:avLst/>
          </a:prstGeom>
        </p:spPr>
      </p:pic>
      <p:pic>
        <p:nvPicPr>
          <p:cNvPr id="59" name="Picture 58" descr="s381996.bmp"/>
          <p:cNvPicPr>
            <a:picLocks noChangeAspect="1"/>
          </p:cNvPicPr>
          <p:nvPr/>
        </p:nvPicPr>
        <p:blipFill>
          <a:blip r:embed="rId4" cstate="print"/>
          <a:srcRect l="31206" r="30099"/>
          <a:stretch>
            <a:fillRect/>
          </a:stretch>
        </p:blipFill>
        <p:spPr>
          <a:xfrm>
            <a:off x="7113728" y="952500"/>
            <a:ext cx="1809469" cy="2523468"/>
          </a:xfrm>
          <a:prstGeom prst="rect">
            <a:avLst/>
          </a:prstGeom>
        </p:spPr>
      </p:pic>
      <p:pic>
        <p:nvPicPr>
          <p:cNvPr id="54" name="Picture 53" descr="s381996.bmp"/>
          <p:cNvPicPr>
            <a:picLocks noChangeAspect="1"/>
          </p:cNvPicPr>
          <p:nvPr/>
        </p:nvPicPr>
        <p:blipFill>
          <a:blip r:embed="rId5" cstate="print"/>
          <a:srcRect l="21220" r="28850"/>
          <a:stretch>
            <a:fillRect/>
          </a:stretch>
        </p:blipFill>
        <p:spPr>
          <a:xfrm>
            <a:off x="246062" y="4114420"/>
            <a:ext cx="1144350" cy="1236823"/>
          </a:xfrm>
          <a:prstGeom prst="rect">
            <a:avLst/>
          </a:prstGeom>
        </p:spPr>
      </p:pic>
      <p:cxnSp>
        <p:nvCxnSpPr>
          <p:cNvPr id="55" name="Straight Connector 54"/>
          <p:cNvCxnSpPr/>
          <p:nvPr/>
        </p:nvCxnSpPr>
        <p:spPr bwMode="auto">
          <a:xfrm>
            <a:off x="-2172448" y="3974783"/>
            <a:ext cx="2671" cy="120785"/>
          </a:xfrm>
          <a:prstGeom prst="line">
            <a:avLst/>
          </a:prstGeom>
          <a:blipFill dpi="0" rotWithShape="0">
            <a:blip r:embed="rId6"/>
            <a:srcRect/>
            <a:stretch>
              <a:fillRect/>
            </a:stretch>
          </a:blipFill>
          <a:ln w="22225" cap="flat" cmpd="sng" algn="ctr">
            <a:solidFill>
              <a:schemeClr val="tx1"/>
            </a:solidFill>
            <a:prstDash val="solid"/>
            <a:round/>
            <a:headEnd type="none" w="med" len="med"/>
            <a:tailEnd type="triangle" w="med" len="med"/>
          </a:ln>
          <a:effectLst/>
        </p:spPr>
      </p:cxnSp>
      <p:pic>
        <p:nvPicPr>
          <p:cNvPr id="5124" name="Picture 56" descr="s381996.bmp"/>
          <p:cNvPicPr>
            <a:picLocks noChangeAspect="1"/>
          </p:cNvPicPr>
          <p:nvPr/>
        </p:nvPicPr>
        <p:blipFill>
          <a:blip r:embed="rId7" cstate="print"/>
          <a:srcRect l="9985" r="18864"/>
          <a:stretch>
            <a:fillRect/>
          </a:stretch>
        </p:blipFill>
        <p:spPr bwMode="auto">
          <a:xfrm>
            <a:off x="1638300" y="1952625"/>
            <a:ext cx="1901825" cy="1443038"/>
          </a:xfrm>
          <a:prstGeom prst="rect">
            <a:avLst/>
          </a:prstGeom>
          <a:noFill/>
          <a:ln w="9525">
            <a:noFill/>
            <a:miter lim="800000"/>
            <a:headEnd/>
            <a:tailEnd/>
          </a:ln>
        </p:spPr>
      </p:pic>
      <p:pic>
        <p:nvPicPr>
          <p:cNvPr id="5125" name="Picture 39" descr="JWST Color Square"/>
          <p:cNvPicPr>
            <a:picLocks noChangeAspect="1" noChangeArrowheads="1"/>
          </p:cNvPicPr>
          <p:nvPr/>
        </p:nvPicPr>
        <p:blipFill>
          <a:blip r:embed="rId8" cstate="print"/>
          <a:srcRect l="28241" t="60747" r="21642" b="23323"/>
          <a:stretch>
            <a:fillRect/>
          </a:stretch>
        </p:blipFill>
        <p:spPr bwMode="auto">
          <a:xfrm>
            <a:off x="990600" y="1052513"/>
            <a:ext cx="1296988" cy="541337"/>
          </a:xfrm>
          <a:prstGeom prst="rect">
            <a:avLst/>
          </a:prstGeom>
          <a:noFill/>
          <a:ln w="31750" algn="ctr">
            <a:noFill/>
            <a:miter lim="800000"/>
            <a:headEnd/>
            <a:tailEnd/>
          </a:ln>
        </p:spPr>
      </p:pic>
      <p:pic>
        <p:nvPicPr>
          <p:cNvPr id="5127" name="Picture 43"/>
          <p:cNvPicPr>
            <a:picLocks noChangeAspect="1" noChangeArrowheads="1"/>
          </p:cNvPicPr>
          <p:nvPr/>
        </p:nvPicPr>
        <p:blipFill>
          <a:blip r:embed="rId9" cstate="print"/>
          <a:srcRect r="3200"/>
          <a:stretch>
            <a:fillRect/>
          </a:stretch>
        </p:blipFill>
        <p:spPr bwMode="auto">
          <a:xfrm>
            <a:off x="69850" y="5554663"/>
            <a:ext cx="1454150" cy="1177925"/>
          </a:xfrm>
          <a:prstGeom prst="rect">
            <a:avLst/>
          </a:prstGeom>
          <a:noFill/>
          <a:ln w="9525">
            <a:noFill/>
            <a:miter lim="800000"/>
            <a:headEnd/>
            <a:tailEnd/>
          </a:ln>
        </p:spPr>
      </p:pic>
      <p:sp>
        <p:nvSpPr>
          <p:cNvPr id="5129" name="Rectangle 2"/>
          <p:cNvSpPr>
            <a:spLocks noGrp="1" noChangeArrowheads="1"/>
          </p:cNvSpPr>
          <p:nvPr>
            <p:ph type="title"/>
          </p:nvPr>
        </p:nvSpPr>
        <p:spPr>
          <a:xfrm>
            <a:off x="982663" y="165100"/>
            <a:ext cx="5405437" cy="733425"/>
          </a:xfrm>
        </p:spPr>
        <p:txBody>
          <a:bodyPr/>
          <a:lstStyle/>
          <a:p>
            <a:r>
              <a:rPr lang="en-US" dirty="0" smtClean="0">
                <a:solidFill>
                  <a:srgbClr val="0000FF"/>
                </a:solidFill>
              </a:rPr>
              <a:t>OTE Structure I&amp;T @ NGAS   </a:t>
            </a:r>
            <a:r>
              <a:rPr lang="en-US" dirty="0" smtClean="0"/>
              <a:t/>
            </a:r>
            <a:br>
              <a:rPr lang="en-US" dirty="0" smtClean="0"/>
            </a:br>
            <a:endParaRPr lang="en-US" b="1" dirty="0" smtClean="0">
              <a:solidFill>
                <a:schemeClr val="tx1"/>
              </a:solidFill>
            </a:endParaRPr>
          </a:p>
        </p:txBody>
      </p:sp>
      <p:sp>
        <p:nvSpPr>
          <p:cNvPr id="5130" name="Rectangle 3">
            <a:hlinkClick r:id="" action="ppaction://noaction"/>
          </p:cNvPr>
          <p:cNvSpPr>
            <a:spLocks noChangeArrowheads="1"/>
          </p:cNvSpPr>
          <p:nvPr/>
        </p:nvSpPr>
        <p:spPr bwMode="auto">
          <a:xfrm>
            <a:off x="1712913" y="3465513"/>
            <a:ext cx="1173162" cy="695325"/>
          </a:xfrm>
          <a:prstGeom prst="rect">
            <a:avLst/>
          </a:prstGeom>
          <a:solidFill>
            <a:srgbClr val="FFCC99"/>
          </a:solidFill>
          <a:ln w="9525">
            <a:solidFill>
              <a:schemeClr val="tx1"/>
            </a:solidFill>
            <a:miter lim="800000"/>
            <a:headEnd/>
            <a:tailEnd/>
          </a:ln>
        </p:spPr>
        <p:txBody>
          <a:bodyPr anchor="ctr"/>
          <a:lstStyle/>
          <a:p>
            <a:pPr algn="ctr"/>
            <a:r>
              <a:rPr lang="en-US" sz="1200" dirty="0">
                <a:solidFill>
                  <a:srgbClr val="000000"/>
                </a:solidFill>
                <a:latin typeface="Arial" charset="0"/>
              </a:rPr>
              <a:t>Harness/</a:t>
            </a:r>
          </a:p>
          <a:p>
            <a:pPr algn="ctr"/>
            <a:r>
              <a:rPr lang="en-US" sz="1200" dirty="0">
                <a:solidFill>
                  <a:srgbClr val="000000"/>
                </a:solidFill>
                <a:latin typeface="Arial" charset="0"/>
              </a:rPr>
              <a:t>Cyro Diode Installation</a:t>
            </a:r>
            <a:endParaRPr lang="en-US" sz="1000" dirty="0">
              <a:solidFill>
                <a:srgbClr val="000000"/>
              </a:solidFill>
              <a:latin typeface="Arial" charset="0"/>
            </a:endParaRPr>
          </a:p>
        </p:txBody>
      </p:sp>
      <p:grpSp>
        <p:nvGrpSpPr>
          <p:cNvPr id="2" name="Group 6"/>
          <p:cNvGrpSpPr>
            <a:grpSpLocks/>
          </p:cNvGrpSpPr>
          <p:nvPr/>
        </p:nvGrpSpPr>
        <p:grpSpPr bwMode="auto">
          <a:xfrm>
            <a:off x="1262063" y="839788"/>
            <a:ext cx="738187" cy="223837"/>
            <a:chOff x="0" y="0"/>
            <a:chExt cx="797" cy="292"/>
          </a:xfrm>
        </p:grpSpPr>
        <p:sp>
          <p:nvSpPr>
            <p:cNvPr id="5172" name="AutoShape 7"/>
            <p:cNvSpPr>
              <a:spLocks/>
            </p:cNvSpPr>
            <p:nvPr/>
          </p:nvSpPr>
          <p:spPr bwMode="auto">
            <a:xfrm>
              <a:off x="0" y="0"/>
              <a:ext cx="797" cy="292"/>
            </a:xfrm>
            <a:prstGeom prst="roundRect">
              <a:avLst>
                <a:gd name="adj" fmla="val 16667"/>
              </a:avLst>
            </a:prstGeom>
            <a:solidFill>
              <a:schemeClr val="accent1"/>
            </a:solidFill>
            <a:ln w="12700">
              <a:solidFill>
                <a:schemeClr val="tx1"/>
              </a:solidFill>
              <a:round/>
              <a:headEnd/>
              <a:tailEnd/>
            </a:ln>
          </p:spPr>
          <p:txBody>
            <a:bodyPr lIns="0" tIns="0" rIns="0" bIns="0"/>
            <a:lstStyle/>
            <a:p>
              <a:pPr algn="ctr"/>
              <a:endParaRPr lang="en-US" sz="1800">
                <a:solidFill>
                  <a:srgbClr val="000000"/>
                </a:solidFill>
              </a:endParaRPr>
            </a:p>
          </p:txBody>
        </p:sp>
        <p:sp>
          <p:nvSpPr>
            <p:cNvPr id="5173" name="Rectangle 8"/>
            <p:cNvSpPr>
              <a:spLocks/>
            </p:cNvSpPr>
            <p:nvPr/>
          </p:nvSpPr>
          <p:spPr bwMode="auto">
            <a:xfrm>
              <a:off x="97" y="0"/>
              <a:ext cx="685" cy="282"/>
            </a:xfrm>
            <a:prstGeom prst="rect">
              <a:avLst/>
            </a:prstGeom>
            <a:noFill/>
            <a:ln w="12700">
              <a:noFill/>
              <a:miter lim="800000"/>
              <a:headEnd/>
              <a:tailEnd/>
            </a:ln>
          </p:spPr>
          <p:txBody>
            <a:bodyPr lIns="38100" tIns="38100" rIns="89805" bIns="38100" anchor="ctr"/>
            <a:lstStyle/>
            <a:p>
              <a:pPr marL="12700" algn="ctr"/>
              <a:r>
                <a:rPr lang="en-US" sz="900" dirty="0">
                  <a:solidFill>
                    <a:srgbClr val="000000"/>
                  </a:solidFill>
                  <a:latin typeface="Arial" charset="0"/>
                  <a:cs typeface="Arial" charset="0"/>
                  <a:sym typeface="Arial" charset="0"/>
                </a:rPr>
                <a:t>Wings</a:t>
              </a:r>
            </a:p>
          </p:txBody>
        </p:sp>
      </p:grpSp>
      <p:cxnSp>
        <p:nvCxnSpPr>
          <p:cNvPr id="5132" name="AutoShape 9"/>
          <p:cNvCxnSpPr>
            <a:cxnSpLocks noChangeShapeType="1"/>
            <a:stCxn id="5130" idx="3"/>
            <a:endCxn id="5154" idx="1"/>
          </p:cNvCxnSpPr>
          <p:nvPr/>
        </p:nvCxnSpPr>
        <p:spPr bwMode="auto">
          <a:xfrm flipV="1">
            <a:off x="2886075" y="3813175"/>
            <a:ext cx="509588" cy="0"/>
          </a:xfrm>
          <a:prstGeom prst="straightConnector1">
            <a:avLst/>
          </a:prstGeom>
          <a:noFill/>
          <a:ln w="31750">
            <a:solidFill>
              <a:schemeClr val="bg2"/>
            </a:solidFill>
            <a:round/>
            <a:headEnd/>
            <a:tailEnd type="triangle" w="med" len="med"/>
          </a:ln>
        </p:spPr>
      </p:cxnSp>
      <p:cxnSp>
        <p:nvCxnSpPr>
          <p:cNvPr id="5133" name="AutoShape 10"/>
          <p:cNvCxnSpPr>
            <a:cxnSpLocks noChangeShapeType="1"/>
            <a:stCxn id="5155" idx="3"/>
            <a:endCxn id="5143" idx="1"/>
          </p:cNvCxnSpPr>
          <p:nvPr/>
        </p:nvCxnSpPr>
        <p:spPr bwMode="auto">
          <a:xfrm>
            <a:off x="6402388" y="3813969"/>
            <a:ext cx="563562" cy="0"/>
          </a:xfrm>
          <a:prstGeom prst="straightConnector1">
            <a:avLst/>
          </a:prstGeom>
          <a:noFill/>
          <a:ln w="31750">
            <a:solidFill>
              <a:schemeClr val="bg2"/>
            </a:solidFill>
            <a:round/>
            <a:headEnd/>
            <a:tailEnd type="triangle" w="med" len="med"/>
          </a:ln>
        </p:spPr>
      </p:cxnSp>
      <p:sp>
        <p:nvSpPr>
          <p:cNvPr id="5134" name="Text Box 11"/>
          <p:cNvSpPr txBox="1">
            <a:spLocks noChangeArrowheads="1"/>
          </p:cNvSpPr>
          <p:nvPr/>
        </p:nvSpPr>
        <p:spPr bwMode="auto">
          <a:xfrm>
            <a:off x="209550" y="3178175"/>
            <a:ext cx="762000" cy="284163"/>
          </a:xfrm>
          <a:prstGeom prst="rect">
            <a:avLst/>
          </a:prstGeom>
          <a:solidFill>
            <a:srgbClr val="99CCFF"/>
          </a:solidFill>
          <a:ln w="9525" algn="ctr">
            <a:solidFill>
              <a:schemeClr val="tx1"/>
            </a:solidFill>
            <a:miter lim="800000"/>
            <a:headEnd/>
            <a:tailEnd/>
          </a:ln>
        </p:spPr>
        <p:txBody>
          <a:bodyPr>
            <a:spAutoFit/>
          </a:bodyPr>
          <a:lstStyle/>
          <a:p>
            <a:pPr algn="ctr">
              <a:spcBef>
                <a:spcPct val="50000"/>
              </a:spcBef>
            </a:pPr>
            <a:r>
              <a:rPr lang="en-US" sz="1200">
                <a:solidFill>
                  <a:srgbClr val="000000"/>
                </a:solidFill>
                <a:latin typeface="Arial" charset="0"/>
              </a:rPr>
              <a:t>06/2014</a:t>
            </a:r>
          </a:p>
        </p:txBody>
      </p:sp>
      <p:grpSp>
        <p:nvGrpSpPr>
          <p:cNvPr id="3" name="Group 12"/>
          <p:cNvGrpSpPr>
            <a:grpSpLocks/>
          </p:cNvGrpSpPr>
          <p:nvPr/>
        </p:nvGrpSpPr>
        <p:grpSpPr bwMode="auto">
          <a:xfrm>
            <a:off x="2458149" y="5705856"/>
            <a:ext cx="1665795" cy="879666"/>
            <a:chOff x="4136" y="3080"/>
            <a:chExt cx="1491" cy="800"/>
          </a:xfrm>
        </p:grpSpPr>
        <p:sp>
          <p:nvSpPr>
            <p:cNvPr id="2594829" name="Rectangle 13"/>
            <p:cNvSpPr>
              <a:spLocks noChangeArrowheads="1"/>
            </p:cNvSpPr>
            <p:nvPr/>
          </p:nvSpPr>
          <p:spPr bwMode="auto">
            <a:xfrm>
              <a:off x="4136" y="3080"/>
              <a:ext cx="1491" cy="800"/>
            </a:xfrm>
            <a:prstGeom prst="rect">
              <a:avLst/>
            </a:prstGeom>
            <a:solidFill>
              <a:schemeClr val="bg1"/>
            </a:solidFill>
            <a:ln w="19050">
              <a:solidFill>
                <a:schemeClr val="tx1"/>
              </a:solidFill>
              <a:miter lim="800000"/>
              <a:headEnd/>
              <a:tailEnd/>
            </a:ln>
            <a:effectLst>
              <a:outerShdw dist="107763" dir="2700000" algn="ctr" rotWithShape="0">
                <a:schemeClr val="bg2">
                  <a:alpha val="50000"/>
                </a:schemeClr>
              </a:outerShdw>
            </a:effectLst>
          </p:spPr>
          <p:txBody>
            <a:bodyPr wrap="none" anchor="ctr"/>
            <a:lstStyle/>
            <a:p>
              <a:pPr algn="ctr">
                <a:defRPr/>
              </a:pPr>
              <a:endParaRPr lang="en-US" sz="1800">
                <a:solidFill>
                  <a:srgbClr val="000000"/>
                </a:solidFill>
              </a:endParaRPr>
            </a:p>
          </p:txBody>
        </p:sp>
        <p:grpSp>
          <p:nvGrpSpPr>
            <p:cNvPr id="4" name="Group 14"/>
            <p:cNvGrpSpPr>
              <a:grpSpLocks/>
            </p:cNvGrpSpPr>
            <p:nvPr/>
          </p:nvGrpSpPr>
          <p:grpSpPr bwMode="auto">
            <a:xfrm>
              <a:off x="4220" y="3127"/>
              <a:ext cx="1304" cy="651"/>
              <a:chOff x="3951" y="3305"/>
              <a:chExt cx="1486" cy="664"/>
            </a:xfrm>
          </p:grpSpPr>
          <p:sp>
            <p:nvSpPr>
              <p:cNvPr id="5168" name="AutoShape 15"/>
              <p:cNvSpPr>
                <a:spLocks noChangeArrowheads="1"/>
              </p:cNvSpPr>
              <p:nvPr/>
            </p:nvSpPr>
            <p:spPr bwMode="auto">
              <a:xfrm>
                <a:off x="3951" y="3305"/>
                <a:ext cx="1486" cy="155"/>
              </a:xfrm>
              <a:prstGeom prst="roundRect">
                <a:avLst>
                  <a:gd name="adj" fmla="val 16667"/>
                </a:avLst>
              </a:prstGeom>
              <a:solidFill>
                <a:schemeClr val="accent1"/>
              </a:solidFill>
              <a:ln w="9525">
                <a:solidFill>
                  <a:schemeClr val="tx1"/>
                </a:solidFill>
                <a:round/>
                <a:headEnd/>
                <a:tailEnd/>
              </a:ln>
            </p:spPr>
            <p:txBody>
              <a:bodyPr anchor="ctr"/>
              <a:lstStyle/>
              <a:p>
                <a:pPr algn="ctr"/>
                <a:r>
                  <a:rPr lang="en-US" sz="1200">
                    <a:solidFill>
                      <a:srgbClr val="000000"/>
                    </a:solidFill>
                    <a:latin typeface="Arial" charset="0"/>
                  </a:rPr>
                  <a:t>Receiving</a:t>
                </a:r>
              </a:p>
            </p:txBody>
          </p:sp>
          <p:sp>
            <p:nvSpPr>
              <p:cNvPr id="5169" name="Rectangle 16"/>
              <p:cNvSpPr>
                <a:spLocks noChangeArrowheads="1"/>
              </p:cNvSpPr>
              <p:nvPr/>
            </p:nvSpPr>
            <p:spPr bwMode="auto">
              <a:xfrm>
                <a:off x="3971" y="3664"/>
                <a:ext cx="1450" cy="139"/>
              </a:xfrm>
              <a:prstGeom prst="rect">
                <a:avLst/>
              </a:prstGeom>
              <a:solidFill>
                <a:srgbClr val="B3FDA9"/>
              </a:solidFill>
              <a:ln w="9525">
                <a:solidFill>
                  <a:schemeClr val="tx1"/>
                </a:solidFill>
                <a:miter lim="800000"/>
                <a:headEnd/>
                <a:tailEnd/>
              </a:ln>
            </p:spPr>
            <p:txBody>
              <a:bodyPr wrap="none" anchor="ctr"/>
              <a:lstStyle/>
              <a:p>
                <a:pPr algn="ctr"/>
                <a:r>
                  <a:rPr lang="en-US" sz="1200">
                    <a:solidFill>
                      <a:srgbClr val="000000"/>
                    </a:solidFill>
                    <a:latin typeface="Arial" charset="0"/>
                  </a:rPr>
                  <a:t>Test</a:t>
                </a:r>
              </a:p>
            </p:txBody>
          </p:sp>
          <p:sp>
            <p:nvSpPr>
              <p:cNvPr id="5170" name="Text Box 17"/>
              <p:cNvSpPr txBox="1">
                <a:spLocks noChangeArrowheads="1"/>
              </p:cNvSpPr>
              <p:nvPr/>
            </p:nvSpPr>
            <p:spPr bwMode="auto">
              <a:xfrm>
                <a:off x="3989" y="3830"/>
                <a:ext cx="1425" cy="139"/>
              </a:xfrm>
              <a:prstGeom prst="rect">
                <a:avLst/>
              </a:prstGeom>
              <a:solidFill>
                <a:srgbClr val="003399"/>
              </a:solidFill>
              <a:ln w="25400">
                <a:solidFill>
                  <a:srgbClr val="003399"/>
                </a:solidFill>
                <a:miter lim="800000"/>
                <a:headEnd/>
                <a:tailEnd/>
              </a:ln>
            </p:spPr>
            <p:txBody>
              <a:bodyPr anchor="ctr"/>
              <a:lstStyle/>
              <a:p>
                <a:pPr algn="ctr"/>
                <a:r>
                  <a:rPr lang="en-US" sz="1200">
                    <a:solidFill>
                      <a:srgbClr val="FFFFFF"/>
                    </a:solidFill>
                    <a:latin typeface="Arial" charset="0"/>
                  </a:rPr>
                  <a:t>Prep &amp; Shipping</a:t>
                </a:r>
              </a:p>
            </p:txBody>
          </p:sp>
          <p:sp>
            <p:nvSpPr>
              <p:cNvPr id="5171" name="Rectangle 18"/>
              <p:cNvSpPr>
                <a:spLocks noChangeArrowheads="1"/>
              </p:cNvSpPr>
              <p:nvPr/>
            </p:nvSpPr>
            <p:spPr bwMode="auto">
              <a:xfrm>
                <a:off x="3971" y="3494"/>
                <a:ext cx="1445" cy="144"/>
              </a:xfrm>
              <a:prstGeom prst="rect">
                <a:avLst/>
              </a:prstGeom>
              <a:solidFill>
                <a:srgbClr val="FFCC99"/>
              </a:solidFill>
              <a:ln w="9525">
                <a:solidFill>
                  <a:schemeClr val="tx1"/>
                </a:solidFill>
                <a:miter lim="800000"/>
                <a:headEnd/>
                <a:tailEnd/>
              </a:ln>
            </p:spPr>
            <p:txBody>
              <a:bodyPr anchor="ctr"/>
              <a:lstStyle/>
              <a:p>
                <a:pPr algn="ctr"/>
                <a:r>
                  <a:rPr lang="en-US" sz="1200">
                    <a:solidFill>
                      <a:srgbClr val="000000"/>
                    </a:solidFill>
                    <a:latin typeface="Arial" charset="0"/>
                  </a:rPr>
                  <a:t>Integration</a:t>
                </a:r>
              </a:p>
            </p:txBody>
          </p:sp>
        </p:grpSp>
      </p:grpSp>
      <p:sp>
        <p:nvSpPr>
          <p:cNvPr id="5136" name="Text Box 20"/>
          <p:cNvSpPr txBox="1">
            <a:spLocks noChangeArrowheads="1"/>
          </p:cNvSpPr>
          <p:nvPr/>
        </p:nvSpPr>
        <p:spPr bwMode="auto">
          <a:xfrm>
            <a:off x="2312988" y="1243013"/>
            <a:ext cx="1778000" cy="738664"/>
          </a:xfrm>
          <a:prstGeom prst="rect">
            <a:avLst/>
          </a:prstGeom>
          <a:noFill/>
          <a:ln w="9525">
            <a:noFill/>
            <a:miter lim="800000"/>
            <a:headEnd/>
            <a:tailEnd/>
          </a:ln>
        </p:spPr>
        <p:txBody>
          <a:bodyPr>
            <a:spAutoFit/>
          </a:bodyPr>
          <a:lstStyle/>
          <a:p>
            <a:pPr marL="115888" indent="-115888">
              <a:buFontTx/>
              <a:buChar char="•"/>
            </a:pPr>
            <a:r>
              <a:rPr lang="en-US" sz="1400" b="0" dirty="0">
                <a:solidFill>
                  <a:srgbClr val="000000"/>
                </a:solidFill>
              </a:rPr>
              <a:t>Latch </a:t>
            </a:r>
            <a:r>
              <a:rPr lang="en-US" sz="1400" b="0" dirty="0" smtClean="0">
                <a:solidFill>
                  <a:srgbClr val="000000"/>
                </a:solidFill>
              </a:rPr>
              <a:t>pads/catches</a:t>
            </a:r>
            <a:endParaRPr lang="en-US" sz="1400" b="0" dirty="0">
              <a:solidFill>
                <a:srgbClr val="000000"/>
              </a:solidFill>
            </a:endParaRPr>
          </a:p>
          <a:p>
            <a:pPr marL="115888" indent="-115888">
              <a:buFontTx/>
              <a:buChar char="•"/>
            </a:pPr>
            <a:r>
              <a:rPr lang="en-US" sz="1400" b="0" dirty="0">
                <a:solidFill>
                  <a:srgbClr val="000000"/>
                </a:solidFill>
              </a:rPr>
              <a:t>LRMs</a:t>
            </a:r>
          </a:p>
          <a:p>
            <a:pPr marL="115888" indent="-115888">
              <a:buFontTx/>
              <a:buChar char="•"/>
            </a:pPr>
            <a:r>
              <a:rPr lang="en-US" sz="1400" b="0" dirty="0" smtClean="0">
                <a:solidFill>
                  <a:srgbClr val="000000"/>
                </a:solidFill>
              </a:rPr>
              <a:t>Harnesses </a:t>
            </a:r>
            <a:r>
              <a:rPr lang="en-US" sz="800" b="0" dirty="0" smtClean="0">
                <a:solidFill>
                  <a:srgbClr val="000000"/>
                </a:solidFill>
              </a:rPr>
              <a:t>(W20,21,17,18)</a:t>
            </a:r>
            <a:endParaRPr lang="en-US" sz="800" b="0" dirty="0">
              <a:solidFill>
                <a:srgbClr val="000000"/>
              </a:solidFill>
            </a:endParaRPr>
          </a:p>
        </p:txBody>
      </p:sp>
      <p:cxnSp>
        <p:nvCxnSpPr>
          <p:cNvPr id="5137" name="AutoShape 21"/>
          <p:cNvCxnSpPr>
            <a:cxnSpLocks noChangeShapeType="1"/>
            <a:stCxn id="5172" idx="3"/>
            <a:endCxn id="5148" idx="1"/>
          </p:cNvCxnSpPr>
          <p:nvPr/>
        </p:nvCxnSpPr>
        <p:spPr bwMode="auto">
          <a:xfrm>
            <a:off x="2000250" y="951707"/>
            <a:ext cx="390526" cy="0"/>
          </a:xfrm>
          <a:prstGeom prst="straightConnector1">
            <a:avLst/>
          </a:prstGeom>
          <a:noFill/>
          <a:ln w="31750">
            <a:solidFill>
              <a:schemeClr val="bg2"/>
            </a:solidFill>
            <a:round/>
            <a:headEnd/>
            <a:tailEnd type="triangle" w="med" len="med"/>
          </a:ln>
        </p:spPr>
      </p:cxnSp>
      <p:sp>
        <p:nvSpPr>
          <p:cNvPr id="5138" name="Text Box 29"/>
          <p:cNvSpPr txBox="1">
            <a:spLocks noChangeArrowheads="1"/>
          </p:cNvSpPr>
          <p:nvPr/>
        </p:nvSpPr>
        <p:spPr bwMode="auto">
          <a:xfrm>
            <a:off x="1609725" y="4111625"/>
            <a:ext cx="1778000" cy="2032000"/>
          </a:xfrm>
          <a:prstGeom prst="rect">
            <a:avLst/>
          </a:prstGeom>
          <a:noFill/>
          <a:ln w="9525">
            <a:noFill/>
            <a:miter lim="800000"/>
            <a:headEnd/>
            <a:tailEnd/>
          </a:ln>
        </p:spPr>
        <p:txBody>
          <a:bodyPr>
            <a:spAutoFit/>
          </a:bodyPr>
          <a:lstStyle/>
          <a:p>
            <a:pPr marL="115888" indent="-115888">
              <a:buFontTx/>
              <a:buChar char="•"/>
            </a:pPr>
            <a:r>
              <a:rPr lang="en-US" sz="1400" b="0" dirty="0">
                <a:solidFill>
                  <a:srgbClr val="000000"/>
                </a:solidFill>
              </a:rPr>
              <a:t>Route/Tape Diode harnesses</a:t>
            </a:r>
          </a:p>
          <a:p>
            <a:pPr marL="115888" indent="-115888">
              <a:buFontTx/>
              <a:buChar char="•"/>
            </a:pPr>
            <a:r>
              <a:rPr lang="en-US" sz="1400" b="0" dirty="0">
                <a:solidFill>
                  <a:srgbClr val="000000"/>
                </a:solidFill>
              </a:rPr>
              <a:t>Install flight Diodes</a:t>
            </a:r>
          </a:p>
          <a:p>
            <a:pPr marL="115888" indent="-115888">
              <a:buFontTx/>
              <a:buChar char="•"/>
            </a:pPr>
            <a:r>
              <a:rPr lang="en-US" sz="1400" b="0" dirty="0">
                <a:solidFill>
                  <a:srgbClr val="000000"/>
                </a:solidFill>
              </a:rPr>
              <a:t>Install flight PMBSS harnesses</a:t>
            </a:r>
          </a:p>
          <a:p>
            <a:pPr marL="115888" indent="-115888">
              <a:buFontTx/>
              <a:buChar char="•"/>
            </a:pPr>
            <a:r>
              <a:rPr lang="en-US" sz="1400" b="0" dirty="0">
                <a:solidFill>
                  <a:srgbClr val="000000"/>
                </a:solidFill>
              </a:rPr>
              <a:t>Install flight OMNI harness</a:t>
            </a:r>
          </a:p>
          <a:p>
            <a:pPr marL="115888" indent="-115888" algn="ctr">
              <a:buFontTx/>
              <a:buChar char="•"/>
            </a:pPr>
            <a:endParaRPr lang="en-US" sz="1400" b="0" dirty="0">
              <a:solidFill>
                <a:srgbClr val="000000"/>
              </a:solidFill>
            </a:endParaRPr>
          </a:p>
          <a:p>
            <a:pPr marL="115888" indent="-115888" algn="ctr">
              <a:buFontTx/>
              <a:buChar char="•"/>
            </a:pPr>
            <a:endParaRPr lang="en-US" sz="1400" b="0" dirty="0">
              <a:solidFill>
                <a:srgbClr val="000000"/>
              </a:solidFill>
            </a:endParaRPr>
          </a:p>
        </p:txBody>
      </p:sp>
      <p:sp>
        <p:nvSpPr>
          <p:cNvPr id="5139" name="Text Box 30"/>
          <p:cNvSpPr txBox="1">
            <a:spLocks noChangeArrowheads="1"/>
          </p:cNvSpPr>
          <p:nvPr/>
        </p:nvSpPr>
        <p:spPr bwMode="auto">
          <a:xfrm>
            <a:off x="5180013" y="4164013"/>
            <a:ext cx="1876425" cy="2246769"/>
          </a:xfrm>
          <a:prstGeom prst="rect">
            <a:avLst/>
          </a:prstGeom>
          <a:noFill/>
          <a:ln w="9525">
            <a:noFill/>
            <a:miter lim="800000"/>
            <a:headEnd/>
            <a:tailEnd/>
          </a:ln>
        </p:spPr>
        <p:txBody>
          <a:bodyPr>
            <a:spAutoFit/>
          </a:bodyPr>
          <a:lstStyle/>
          <a:p>
            <a:pPr marL="115888" indent="-115888">
              <a:buFontTx/>
              <a:buChar char="•"/>
            </a:pPr>
            <a:r>
              <a:rPr lang="en-US" sz="1400" dirty="0">
                <a:solidFill>
                  <a:srgbClr val="000000"/>
                </a:solidFill>
              </a:rPr>
              <a:t>VIS ( +V3)</a:t>
            </a:r>
          </a:p>
          <a:p>
            <a:pPr marL="115888" indent="-115888">
              <a:buFontTx/>
              <a:buChar char="•"/>
            </a:pPr>
            <a:r>
              <a:rPr lang="en-US" sz="1400" b="0" dirty="0">
                <a:solidFill>
                  <a:srgbClr val="000000"/>
                </a:solidFill>
              </a:rPr>
              <a:t>Survey CS</a:t>
            </a:r>
          </a:p>
          <a:p>
            <a:pPr marL="115888" indent="-115888">
              <a:buFontTx/>
              <a:buChar char="•"/>
            </a:pPr>
            <a:r>
              <a:rPr lang="en-US" sz="1400" b="0" dirty="0">
                <a:solidFill>
                  <a:srgbClr val="000000"/>
                </a:solidFill>
              </a:rPr>
              <a:t>Latch pads</a:t>
            </a:r>
          </a:p>
          <a:p>
            <a:pPr marL="115888" indent="-115888">
              <a:buFontTx/>
              <a:buChar char="•"/>
            </a:pPr>
            <a:r>
              <a:rPr lang="en-US" sz="1400" b="0" dirty="0">
                <a:solidFill>
                  <a:srgbClr val="000000"/>
                </a:solidFill>
              </a:rPr>
              <a:t>Clamp wing to CS</a:t>
            </a:r>
          </a:p>
          <a:p>
            <a:pPr marL="115888" indent="-115888">
              <a:buFontTx/>
              <a:buChar char="•"/>
            </a:pPr>
            <a:r>
              <a:rPr lang="en-US" sz="1400" b="0" dirty="0">
                <a:solidFill>
                  <a:srgbClr val="000000"/>
                </a:solidFill>
              </a:rPr>
              <a:t>Alignment meas.</a:t>
            </a:r>
          </a:p>
          <a:p>
            <a:pPr marL="115888" indent="-115888">
              <a:buFontTx/>
              <a:buChar char="•"/>
            </a:pPr>
            <a:r>
              <a:rPr lang="en-US" sz="1400" b="0" dirty="0">
                <a:solidFill>
                  <a:srgbClr val="000000"/>
                </a:solidFill>
              </a:rPr>
              <a:t>Repeat as needed</a:t>
            </a:r>
          </a:p>
          <a:p>
            <a:pPr marL="115888" indent="-115888">
              <a:buFontTx/>
              <a:buChar char="•"/>
            </a:pPr>
            <a:r>
              <a:rPr lang="en-US" sz="1400" b="0" dirty="0">
                <a:solidFill>
                  <a:srgbClr val="000000"/>
                </a:solidFill>
              </a:rPr>
              <a:t>Latch installation</a:t>
            </a:r>
          </a:p>
          <a:p>
            <a:pPr marL="115888" indent="-115888">
              <a:buFontTx/>
              <a:buChar char="•"/>
            </a:pPr>
            <a:r>
              <a:rPr lang="en-US" sz="1400" b="0" dirty="0">
                <a:solidFill>
                  <a:srgbClr val="000000"/>
                </a:solidFill>
              </a:rPr>
              <a:t>Drive/ Passive hinges</a:t>
            </a:r>
          </a:p>
          <a:p>
            <a:pPr marL="115888" indent="-115888">
              <a:buFontTx/>
              <a:buChar char="•"/>
            </a:pPr>
            <a:r>
              <a:rPr lang="en-US" sz="1400" b="0" dirty="0">
                <a:solidFill>
                  <a:srgbClr val="000000"/>
                </a:solidFill>
              </a:rPr>
              <a:t>MLI</a:t>
            </a:r>
          </a:p>
          <a:p>
            <a:pPr marL="115888" indent="-115888">
              <a:buFontTx/>
              <a:buChar char="•"/>
            </a:pPr>
            <a:r>
              <a:rPr lang="en-US" sz="1400" b="0" dirty="0" smtClean="0">
                <a:solidFill>
                  <a:srgbClr val="000000"/>
                </a:solidFill>
              </a:rPr>
              <a:t>Batwing</a:t>
            </a:r>
            <a:endParaRPr lang="en-US" sz="1400" b="0" dirty="0">
              <a:solidFill>
                <a:srgbClr val="000000"/>
              </a:solidFill>
            </a:endParaRPr>
          </a:p>
        </p:txBody>
      </p:sp>
      <p:cxnSp>
        <p:nvCxnSpPr>
          <p:cNvPr id="5140" name="AutoShape 31"/>
          <p:cNvCxnSpPr>
            <a:cxnSpLocks noChangeShapeType="1"/>
            <a:stCxn id="5148" idx="3"/>
            <a:endCxn id="5155" idx="1"/>
          </p:cNvCxnSpPr>
          <p:nvPr/>
        </p:nvCxnSpPr>
        <p:spPr bwMode="auto">
          <a:xfrm>
            <a:off x="3330576" y="951707"/>
            <a:ext cx="1936749" cy="2862262"/>
          </a:xfrm>
          <a:prstGeom prst="bentConnector3">
            <a:avLst>
              <a:gd name="adj1" fmla="val 78328"/>
            </a:avLst>
          </a:prstGeom>
          <a:noFill/>
          <a:ln w="31750">
            <a:solidFill>
              <a:schemeClr val="bg2"/>
            </a:solidFill>
            <a:miter lim="800000"/>
            <a:headEnd/>
            <a:tailEnd type="triangle" w="med" len="med"/>
          </a:ln>
        </p:spPr>
      </p:cxnSp>
      <p:sp>
        <p:nvSpPr>
          <p:cNvPr id="5141" name="Text Box 32"/>
          <p:cNvSpPr txBox="1">
            <a:spLocks noChangeArrowheads="1"/>
          </p:cNvSpPr>
          <p:nvPr/>
        </p:nvSpPr>
        <p:spPr bwMode="auto">
          <a:xfrm>
            <a:off x="6826250" y="4146550"/>
            <a:ext cx="1876425" cy="2462213"/>
          </a:xfrm>
          <a:prstGeom prst="rect">
            <a:avLst/>
          </a:prstGeom>
          <a:noFill/>
          <a:ln w="9525">
            <a:noFill/>
            <a:miter lim="800000"/>
            <a:headEnd/>
            <a:tailEnd/>
          </a:ln>
        </p:spPr>
        <p:txBody>
          <a:bodyPr>
            <a:spAutoFit/>
          </a:bodyPr>
          <a:lstStyle/>
          <a:p>
            <a:pPr marL="115888" indent="-115888">
              <a:buFontTx/>
              <a:buChar char="•"/>
            </a:pPr>
            <a:r>
              <a:rPr lang="en-US" sz="1400" b="0" dirty="0">
                <a:solidFill>
                  <a:srgbClr val="000000"/>
                </a:solidFill>
              </a:rPr>
              <a:t>Wing offload GSE</a:t>
            </a:r>
          </a:p>
          <a:p>
            <a:pPr marL="115888" indent="-115888">
              <a:buFontTx/>
              <a:buChar char="•"/>
            </a:pPr>
            <a:r>
              <a:rPr lang="en-US" sz="1400" b="0" dirty="0">
                <a:solidFill>
                  <a:srgbClr val="000000"/>
                </a:solidFill>
              </a:rPr>
              <a:t>Test LRMs actuated</a:t>
            </a:r>
          </a:p>
          <a:p>
            <a:pPr marL="115888" indent="-115888">
              <a:buFontTx/>
              <a:buChar char="•"/>
            </a:pPr>
            <a:r>
              <a:rPr lang="en-US" sz="1400" b="0" dirty="0">
                <a:solidFill>
                  <a:srgbClr val="000000"/>
                </a:solidFill>
              </a:rPr>
              <a:t>Deployment Test</a:t>
            </a:r>
          </a:p>
          <a:p>
            <a:pPr marL="115888" indent="-115888">
              <a:buFontTx/>
              <a:buChar char="•"/>
            </a:pPr>
            <a:r>
              <a:rPr lang="en-US" sz="1400" b="0" dirty="0">
                <a:solidFill>
                  <a:srgbClr val="000000"/>
                </a:solidFill>
              </a:rPr>
              <a:t>Repeatability Test</a:t>
            </a:r>
          </a:p>
          <a:p>
            <a:pPr marL="115888" indent="-115888">
              <a:buFontTx/>
              <a:buChar char="•"/>
            </a:pPr>
            <a:r>
              <a:rPr lang="en-US" sz="1400" b="0" dirty="0">
                <a:solidFill>
                  <a:srgbClr val="000000"/>
                </a:solidFill>
              </a:rPr>
              <a:t>Alignment measurement</a:t>
            </a:r>
          </a:p>
          <a:p>
            <a:pPr marL="115888" indent="-115888">
              <a:buFontTx/>
              <a:buChar char="•"/>
            </a:pPr>
            <a:r>
              <a:rPr lang="en-US" sz="1400" b="0" dirty="0">
                <a:solidFill>
                  <a:srgbClr val="000000"/>
                </a:solidFill>
              </a:rPr>
              <a:t>Deploy Wings</a:t>
            </a:r>
          </a:p>
          <a:p>
            <a:pPr marL="115888" indent="-115888">
              <a:buFontTx/>
              <a:buChar char="•"/>
            </a:pPr>
            <a:r>
              <a:rPr lang="en-US" sz="1400" b="0" dirty="0">
                <a:solidFill>
                  <a:srgbClr val="000000"/>
                </a:solidFill>
              </a:rPr>
              <a:t>Install Wing lockout Clamps</a:t>
            </a:r>
          </a:p>
          <a:p>
            <a:pPr marL="115888" indent="-115888">
              <a:buFontTx/>
              <a:buChar char="•"/>
            </a:pPr>
            <a:r>
              <a:rPr lang="en-US" sz="1400" b="0" dirty="0">
                <a:solidFill>
                  <a:srgbClr val="000000"/>
                </a:solidFill>
              </a:rPr>
              <a:t>Lift to ROF</a:t>
            </a:r>
          </a:p>
          <a:p>
            <a:pPr marL="115888" indent="-115888">
              <a:buFontTx/>
              <a:buChar char="•"/>
            </a:pPr>
            <a:r>
              <a:rPr lang="en-US" sz="1400" b="0" dirty="0">
                <a:solidFill>
                  <a:srgbClr val="000000"/>
                </a:solidFill>
              </a:rPr>
              <a:t>Lift to OSS Cup </a:t>
            </a:r>
            <a:r>
              <a:rPr lang="en-US" sz="1400" b="0" dirty="0" smtClean="0">
                <a:solidFill>
                  <a:srgbClr val="000000"/>
                </a:solidFill>
              </a:rPr>
              <a:t>up</a:t>
            </a:r>
            <a:endParaRPr lang="en-US" sz="1400" b="0" dirty="0">
              <a:solidFill>
                <a:srgbClr val="000000"/>
              </a:solidFill>
            </a:endParaRPr>
          </a:p>
        </p:txBody>
      </p:sp>
      <p:sp>
        <p:nvSpPr>
          <p:cNvPr id="5142" name="Text Box 33"/>
          <p:cNvSpPr txBox="1">
            <a:spLocks noChangeArrowheads="1"/>
          </p:cNvSpPr>
          <p:nvPr/>
        </p:nvSpPr>
        <p:spPr bwMode="auto">
          <a:xfrm>
            <a:off x="3330575" y="4197350"/>
            <a:ext cx="1876425" cy="1600200"/>
          </a:xfrm>
          <a:prstGeom prst="rect">
            <a:avLst/>
          </a:prstGeom>
          <a:noFill/>
          <a:ln w="9525">
            <a:noFill/>
            <a:miter lim="800000"/>
            <a:headEnd/>
            <a:tailEnd/>
          </a:ln>
        </p:spPr>
        <p:txBody>
          <a:bodyPr>
            <a:spAutoFit/>
          </a:bodyPr>
          <a:lstStyle/>
          <a:p>
            <a:pPr marL="115888" indent="-115888">
              <a:buFontTx/>
              <a:buChar char="•"/>
            </a:pPr>
            <a:r>
              <a:rPr lang="en-US" sz="1400" b="0" dirty="0">
                <a:solidFill>
                  <a:srgbClr val="000000"/>
                </a:solidFill>
              </a:rPr>
              <a:t>Rotate PMBSS to vertical</a:t>
            </a:r>
          </a:p>
          <a:p>
            <a:pPr marL="115888" indent="-115888">
              <a:buFontTx/>
              <a:buChar char="•"/>
            </a:pPr>
            <a:r>
              <a:rPr lang="en-US" sz="1400" b="0" dirty="0">
                <a:solidFill>
                  <a:srgbClr val="000000"/>
                </a:solidFill>
              </a:rPr>
              <a:t>Separate HIF from ROF</a:t>
            </a:r>
          </a:p>
          <a:p>
            <a:pPr marL="115888" indent="-115888">
              <a:buFontTx/>
              <a:buChar char="•"/>
            </a:pPr>
            <a:r>
              <a:rPr lang="en-US" sz="1400" b="0" dirty="0">
                <a:solidFill>
                  <a:srgbClr val="000000"/>
                </a:solidFill>
              </a:rPr>
              <a:t>Lift  PMBSS w/ VLS  (+V3) to VIS</a:t>
            </a:r>
          </a:p>
          <a:p>
            <a:pPr marL="115888" indent="-115888">
              <a:buFontTx/>
              <a:buChar char="•"/>
            </a:pPr>
            <a:r>
              <a:rPr lang="en-US" sz="1400" b="0" dirty="0">
                <a:solidFill>
                  <a:srgbClr val="000000"/>
                </a:solidFill>
              </a:rPr>
              <a:t>Connect HIF to VIS</a:t>
            </a:r>
          </a:p>
          <a:p>
            <a:pPr marL="115888" indent="-115888" algn="ctr">
              <a:buFontTx/>
              <a:buChar char="•"/>
            </a:pPr>
            <a:endParaRPr lang="en-US" sz="1400" b="0" dirty="0">
              <a:solidFill>
                <a:srgbClr val="000000"/>
              </a:solidFill>
            </a:endParaRPr>
          </a:p>
        </p:txBody>
      </p:sp>
      <p:sp>
        <p:nvSpPr>
          <p:cNvPr id="5143" name="Rectangle 34"/>
          <p:cNvSpPr>
            <a:spLocks noChangeArrowheads="1"/>
          </p:cNvSpPr>
          <p:nvPr/>
        </p:nvSpPr>
        <p:spPr bwMode="auto">
          <a:xfrm>
            <a:off x="6965950" y="3454400"/>
            <a:ext cx="1187450" cy="719138"/>
          </a:xfrm>
          <a:prstGeom prst="rect">
            <a:avLst/>
          </a:prstGeom>
          <a:solidFill>
            <a:srgbClr val="CCFFCC"/>
          </a:solidFill>
          <a:ln w="9525">
            <a:solidFill>
              <a:schemeClr val="tx1"/>
            </a:solidFill>
            <a:miter lim="800000"/>
            <a:headEnd/>
            <a:tailEnd/>
          </a:ln>
        </p:spPr>
        <p:txBody>
          <a:bodyPr anchor="ctr"/>
          <a:lstStyle/>
          <a:p>
            <a:pPr algn="ctr"/>
            <a:r>
              <a:rPr lang="en-US" sz="1200" dirty="0">
                <a:solidFill>
                  <a:srgbClr val="000000"/>
                </a:solidFill>
                <a:latin typeface="Arial" charset="0"/>
              </a:rPr>
              <a:t>Wing </a:t>
            </a:r>
            <a:r>
              <a:rPr lang="en-US" sz="1200" dirty="0" smtClean="0">
                <a:solidFill>
                  <a:srgbClr val="000000"/>
                </a:solidFill>
                <a:latin typeface="Arial" charset="0"/>
              </a:rPr>
              <a:t>Deployment</a:t>
            </a:r>
          </a:p>
          <a:p>
            <a:pPr algn="ctr"/>
            <a:r>
              <a:rPr lang="en-US" sz="1200" dirty="0" smtClean="0">
                <a:solidFill>
                  <a:srgbClr val="000000"/>
                </a:solidFill>
                <a:latin typeface="Arial" charset="0"/>
              </a:rPr>
              <a:t>Testing</a:t>
            </a:r>
            <a:endParaRPr lang="en-US" sz="1200" dirty="0">
              <a:solidFill>
                <a:srgbClr val="000000"/>
              </a:solidFill>
              <a:latin typeface="Arial" charset="0"/>
            </a:endParaRPr>
          </a:p>
        </p:txBody>
      </p:sp>
      <p:cxnSp>
        <p:nvCxnSpPr>
          <p:cNvPr id="5144" name="AutoShape 35"/>
          <p:cNvCxnSpPr>
            <a:cxnSpLocks noChangeShapeType="1"/>
            <a:stCxn id="5154" idx="3"/>
            <a:endCxn id="5155" idx="1"/>
          </p:cNvCxnSpPr>
          <p:nvPr/>
        </p:nvCxnSpPr>
        <p:spPr bwMode="auto">
          <a:xfrm>
            <a:off x="4603750" y="3813175"/>
            <a:ext cx="663575" cy="0"/>
          </a:xfrm>
          <a:prstGeom prst="straightConnector1">
            <a:avLst/>
          </a:prstGeom>
          <a:noFill/>
          <a:ln w="31750">
            <a:solidFill>
              <a:schemeClr val="bg2"/>
            </a:solidFill>
            <a:round/>
            <a:headEnd/>
            <a:tailEnd type="triangle" w="med" len="med"/>
          </a:ln>
        </p:spPr>
      </p:cxnSp>
      <p:cxnSp>
        <p:nvCxnSpPr>
          <p:cNvPr id="5145" name="AutoShape 36"/>
          <p:cNvCxnSpPr>
            <a:cxnSpLocks noChangeShapeType="1"/>
            <a:stCxn id="5143" idx="3"/>
          </p:cNvCxnSpPr>
          <p:nvPr/>
        </p:nvCxnSpPr>
        <p:spPr bwMode="auto">
          <a:xfrm>
            <a:off x="8153400" y="3813969"/>
            <a:ext cx="217488" cy="3969"/>
          </a:xfrm>
          <a:prstGeom prst="straightConnector1">
            <a:avLst/>
          </a:prstGeom>
          <a:noFill/>
          <a:ln w="31750">
            <a:solidFill>
              <a:schemeClr val="bg2"/>
            </a:solidFill>
            <a:round/>
            <a:headEnd/>
            <a:tailEnd type="triangle" w="med" len="med"/>
          </a:ln>
        </p:spPr>
      </p:cxnSp>
      <p:cxnSp>
        <p:nvCxnSpPr>
          <p:cNvPr id="5146" name="AutoShape 37"/>
          <p:cNvCxnSpPr>
            <a:cxnSpLocks noChangeShapeType="1"/>
            <a:stCxn id="5161" idx="3"/>
            <a:endCxn id="5130" idx="1"/>
          </p:cNvCxnSpPr>
          <p:nvPr/>
        </p:nvCxnSpPr>
        <p:spPr bwMode="auto">
          <a:xfrm>
            <a:off x="1281113" y="2830513"/>
            <a:ext cx="431800" cy="982662"/>
          </a:xfrm>
          <a:prstGeom prst="bentConnector3">
            <a:avLst>
              <a:gd name="adj1" fmla="val 50000"/>
            </a:avLst>
          </a:prstGeom>
          <a:noFill/>
          <a:ln w="31750">
            <a:solidFill>
              <a:schemeClr val="bg2"/>
            </a:solidFill>
            <a:miter lim="800000"/>
            <a:headEnd/>
            <a:tailEnd type="triangle" w="med" len="med"/>
          </a:ln>
        </p:spPr>
      </p:cxnSp>
      <p:sp>
        <p:nvSpPr>
          <p:cNvPr id="5147" name="WordArt 40"/>
          <p:cNvSpPr>
            <a:spLocks noChangeArrowheads="1" noChangeShapeType="1" noTextEdit="1"/>
          </p:cNvSpPr>
          <p:nvPr/>
        </p:nvSpPr>
        <p:spPr bwMode="auto">
          <a:xfrm>
            <a:off x="8772525" y="3513138"/>
            <a:ext cx="203200" cy="487362"/>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333333"/>
                </a:solidFill>
                <a:latin typeface="Arial Black"/>
              </a:rPr>
              <a:t>A</a:t>
            </a:r>
          </a:p>
        </p:txBody>
      </p:sp>
      <p:sp>
        <p:nvSpPr>
          <p:cNvPr id="5148" name="Rectangle 19"/>
          <p:cNvSpPr>
            <a:spLocks noChangeArrowheads="1"/>
          </p:cNvSpPr>
          <p:nvPr/>
        </p:nvSpPr>
        <p:spPr bwMode="auto">
          <a:xfrm>
            <a:off x="2390776" y="633413"/>
            <a:ext cx="939800" cy="636587"/>
          </a:xfrm>
          <a:prstGeom prst="rect">
            <a:avLst/>
          </a:prstGeom>
          <a:solidFill>
            <a:srgbClr val="FFCC99"/>
          </a:solidFill>
          <a:ln w="9525">
            <a:solidFill>
              <a:schemeClr val="tx1"/>
            </a:solidFill>
            <a:miter lim="800000"/>
            <a:headEnd/>
            <a:tailEnd/>
          </a:ln>
        </p:spPr>
        <p:txBody>
          <a:bodyPr anchor="ctr"/>
          <a:lstStyle/>
          <a:p>
            <a:pPr algn="ctr"/>
            <a:r>
              <a:rPr lang="en-US" sz="1200" dirty="0">
                <a:solidFill>
                  <a:srgbClr val="000000"/>
                </a:solidFill>
                <a:latin typeface="Arial" charset="0"/>
              </a:rPr>
              <a:t>Integrate Wing Hardware</a:t>
            </a:r>
          </a:p>
        </p:txBody>
      </p:sp>
      <p:grpSp>
        <p:nvGrpSpPr>
          <p:cNvPr id="5" name="Group 6"/>
          <p:cNvGrpSpPr>
            <a:grpSpLocks/>
          </p:cNvGrpSpPr>
          <p:nvPr/>
        </p:nvGrpSpPr>
        <p:grpSpPr bwMode="auto">
          <a:xfrm>
            <a:off x="427038" y="2195513"/>
            <a:ext cx="850900" cy="411162"/>
            <a:chOff x="0" y="0"/>
            <a:chExt cx="797" cy="292"/>
          </a:xfrm>
        </p:grpSpPr>
        <p:sp>
          <p:nvSpPr>
            <p:cNvPr id="5164" name="AutoShape 7"/>
            <p:cNvSpPr>
              <a:spLocks/>
            </p:cNvSpPr>
            <p:nvPr/>
          </p:nvSpPr>
          <p:spPr bwMode="auto">
            <a:xfrm>
              <a:off x="0" y="0"/>
              <a:ext cx="797" cy="292"/>
            </a:xfrm>
            <a:prstGeom prst="roundRect">
              <a:avLst>
                <a:gd name="adj" fmla="val 16667"/>
              </a:avLst>
            </a:prstGeom>
            <a:solidFill>
              <a:schemeClr val="accent1"/>
            </a:solidFill>
            <a:ln w="12700">
              <a:solidFill>
                <a:schemeClr val="tx1"/>
              </a:solidFill>
              <a:round/>
              <a:headEnd/>
              <a:tailEnd/>
            </a:ln>
          </p:spPr>
          <p:txBody>
            <a:bodyPr lIns="0" tIns="0" rIns="0" bIns="0"/>
            <a:lstStyle/>
            <a:p>
              <a:pPr algn="ctr"/>
              <a:endParaRPr lang="en-US" sz="1800">
                <a:solidFill>
                  <a:srgbClr val="000000"/>
                </a:solidFill>
              </a:endParaRPr>
            </a:p>
          </p:txBody>
        </p:sp>
        <p:sp>
          <p:nvSpPr>
            <p:cNvPr id="5165" name="Rectangle 8"/>
            <p:cNvSpPr>
              <a:spLocks/>
            </p:cNvSpPr>
            <p:nvPr/>
          </p:nvSpPr>
          <p:spPr bwMode="auto">
            <a:xfrm>
              <a:off x="14" y="10"/>
              <a:ext cx="768" cy="272"/>
            </a:xfrm>
            <a:prstGeom prst="rect">
              <a:avLst/>
            </a:prstGeom>
            <a:noFill/>
            <a:ln w="12700">
              <a:noFill/>
              <a:miter lim="800000"/>
              <a:headEnd/>
              <a:tailEnd/>
            </a:ln>
          </p:spPr>
          <p:txBody>
            <a:bodyPr lIns="38100" tIns="38100" rIns="89805" bIns="38100" anchor="ctr"/>
            <a:lstStyle/>
            <a:p>
              <a:pPr marL="12700" algn="ctr"/>
              <a:r>
                <a:rPr lang="en-US" sz="800">
                  <a:solidFill>
                    <a:srgbClr val="000000"/>
                  </a:solidFill>
                  <a:latin typeface="Arial" charset="0"/>
                  <a:cs typeface="Arial" charset="0"/>
                  <a:sym typeface="Arial" charset="0"/>
                </a:rPr>
                <a:t>CJB</a:t>
              </a:r>
            </a:p>
            <a:p>
              <a:pPr marL="12700" algn="ctr"/>
              <a:r>
                <a:rPr lang="en-US" sz="800">
                  <a:solidFill>
                    <a:srgbClr val="000000"/>
                  </a:solidFill>
                  <a:latin typeface="Arial" charset="0"/>
                  <a:cs typeface="Arial" charset="0"/>
                  <a:sym typeface="Arial" charset="0"/>
                </a:rPr>
                <a:t>CMU 20-21</a:t>
              </a:r>
            </a:p>
          </p:txBody>
        </p:sp>
      </p:grpSp>
      <p:grpSp>
        <p:nvGrpSpPr>
          <p:cNvPr id="6" name="Group 6"/>
          <p:cNvGrpSpPr>
            <a:grpSpLocks/>
          </p:cNvGrpSpPr>
          <p:nvPr/>
        </p:nvGrpSpPr>
        <p:grpSpPr bwMode="auto">
          <a:xfrm>
            <a:off x="482600" y="5303838"/>
            <a:ext cx="646113" cy="193675"/>
            <a:chOff x="0" y="0"/>
            <a:chExt cx="797" cy="292"/>
          </a:xfrm>
        </p:grpSpPr>
        <p:sp>
          <p:nvSpPr>
            <p:cNvPr id="5162" name="AutoShape 7"/>
            <p:cNvSpPr>
              <a:spLocks/>
            </p:cNvSpPr>
            <p:nvPr/>
          </p:nvSpPr>
          <p:spPr bwMode="auto">
            <a:xfrm>
              <a:off x="0" y="0"/>
              <a:ext cx="797" cy="292"/>
            </a:xfrm>
            <a:prstGeom prst="roundRect">
              <a:avLst>
                <a:gd name="adj" fmla="val 16667"/>
              </a:avLst>
            </a:prstGeom>
            <a:solidFill>
              <a:schemeClr val="accent1"/>
            </a:solidFill>
            <a:ln w="12700">
              <a:solidFill>
                <a:schemeClr val="tx1"/>
              </a:solidFill>
              <a:round/>
              <a:headEnd/>
              <a:tailEnd/>
            </a:ln>
          </p:spPr>
          <p:txBody>
            <a:bodyPr lIns="0" tIns="0" rIns="0" bIns="0"/>
            <a:lstStyle/>
            <a:p>
              <a:pPr algn="ctr"/>
              <a:endParaRPr lang="en-US" sz="1800">
                <a:solidFill>
                  <a:srgbClr val="000000"/>
                </a:solidFill>
              </a:endParaRPr>
            </a:p>
          </p:txBody>
        </p:sp>
        <p:sp>
          <p:nvSpPr>
            <p:cNvPr id="5163" name="Rectangle 8"/>
            <p:cNvSpPr>
              <a:spLocks/>
            </p:cNvSpPr>
            <p:nvPr/>
          </p:nvSpPr>
          <p:spPr bwMode="auto">
            <a:xfrm>
              <a:off x="14" y="10"/>
              <a:ext cx="768" cy="272"/>
            </a:xfrm>
            <a:prstGeom prst="rect">
              <a:avLst/>
            </a:prstGeom>
            <a:noFill/>
            <a:ln w="12700">
              <a:noFill/>
              <a:miter lim="800000"/>
              <a:headEnd/>
              <a:tailEnd/>
            </a:ln>
          </p:spPr>
          <p:txBody>
            <a:bodyPr lIns="38100" tIns="38100" rIns="89805" bIns="38100" anchor="ctr"/>
            <a:lstStyle/>
            <a:p>
              <a:pPr marL="12700" algn="ctr"/>
              <a:r>
                <a:rPr lang="en-US" sz="900" dirty="0">
                  <a:solidFill>
                    <a:srgbClr val="000000"/>
                  </a:solidFill>
                  <a:latin typeface="Arial" charset="0"/>
                  <a:cs typeface="Arial" charset="0"/>
                  <a:sym typeface="Arial" charset="0"/>
                </a:rPr>
                <a:t>PMBSS</a:t>
              </a:r>
            </a:p>
          </p:txBody>
        </p:sp>
      </p:grpSp>
      <p:pic>
        <p:nvPicPr>
          <p:cNvPr id="5151" name="Picture 10" descr="1"/>
          <p:cNvPicPr>
            <a:picLocks noGrp="1" noChangeAspect="1" noChangeArrowheads="1"/>
          </p:cNvPicPr>
          <p:nvPr>
            <p:ph sz="quarter" idx="2"/>
          </p:nvPr>
        </p:nvPicPr>
        <p:blipFill>
          <a:blip r:embed="rId10" cstate="print"/>
          <a:srcRect/>
          <a:stretch>
            <a:fillRect/>
          </a:stretch>
        </p:blipFill>
        <p:spPr>
          <a:xfrm>
            <a:off x="427038" y="1700213"/>
            <a:ext cx="642937" cy="465137"/>
          </a:xfrm>
        </p:spPr>
      </p:pic>
      <p:grpSp>
        <p:nvGrpSpPr>
          <p:cNvPr id="7" name="Group 6"/>
          <p:cNvGrpSpPr>
            <a:grpSpLocks/>
          </p:cNvGrpSpPr>
          <p:nvPr/>
        </p:nvGrpSpPr>
        <p:grpSpPr bwMode="auto">
          <a:xfrm>
            <a:off x="427038" y="2636838"/>
            <a:ext cx="869950" cy="387350"/>
            <a:chOff x="0" y="0"/>
            <a:chExt cx="797" cy="292"/>
          </a:xfrm>
        </p:grpSpPr>
        <p:sp>
          <p:nvSpPr>
            <p:cNvPr id="5160" name="AutoShape 7"/>
            <p:cNvSpPr>
              <a:spLocks/>
            </p:cNvSpPr>
            <p:nvPr/>
          </p:nvSpPr>
          <p:spPr bwMode="auto">
            <a:xfrm>
              <a:off x="0" y="0"/>
              <a:ext cx="797" cy="292"/>
            </a:xfrm>
            <a:prstGeom prst="roundRect">
              <a:avLst>
                <a:gd name="adj" fmla="val 16667"/>
              </a:avLst>
            </a:prstGeom>
            <a:solidFill>
              <a:schemeClr val="accent1"/>
            </a:solidFill>
            <a:ln w="12700">
              <a:solidFill>
                <a:schemeClr val="tx1"/>
              </a:solidFill>
              <a:round/>
              <a:headEnd/>
              <a:tailEnd/>
            </a:ln>
          </p:spPr>
          <p:txBody>
            <a:bodyPr lIns="0" tIns="0" rIns="0" bIns="0"/>
            <a:lstStyle/>
            <a:p>
              <a:pPr algn="ctr"/>
              <a:endParaRPr lang="en-US" sz="1800">
                <a:solidFill>
                  <a:srgbClr val="000000"/>
                </a:solidFill>
              </a:endParaRPr>
            </a:p>
          </p:txBody>
        </p:sp>
        <p:sp>
          <p:nvSpPr>
            <p:cNvPr id="5161" name="Rectangle 8"/>
            <p:cNvSpPr>
              <a:spLocks/>
            </p:cNvSpPr>
            <p:nvPr/>
          </p:nvSpPr>
          <p:spPr bwMode="auto">
            <a:xfrm>
              <a:off x="14" y="10"/>
              <a:ext cx="768" cy="272"/>
            </a:xfrm>
            <a:prstGeom prst="rect">
              <a:avLst/>
            </a:prstGeom>
            <a:noFill/>
            <a:ln w="12700">
              <a:noFill/>
              <a:miter lim="800000"/>
              <a:headEnd/>
              <a:tailEnd/>
            </a:ln>
          </p:spPr>
          <p:txBody>
            <a:bodyPr lIns="38100" tIns="38100" rIns="89805" bIns="38100" anchor="ctr"/>
            <a:lstStyle/>
            <a:p>
              <a:pPr marL="12700" algn="ctr"/>
              <a:r>
                <a:rPr lang="en-US" sz="800">
                  <a:solidFill>
                    <a:srgbClr val="000000"/>
                  </a:solidFill>
                  <a:latin typeface="Arial" charset="0"/>
                  <a:cs typeface="Arial" charset="0"/>
                  <a:sym typeface="Arial" charset="0"/>
                </a:rPr>
                <a:t>Cryo Diodes</a:t>
              </a:r>
            </a:p>
            <a:p>
              <a:pPr marL="12700" algn="ctr"/>
              <a:r>
                <a:rPr lang="en-US" sz="800">
                  <a:solidFill>
                    <a:srgbClr val="000000"/>
                  </a:solidFill>
                  <a:latin typeface="Arial" charset="0"/>
                  <a:cs typeface="Arial" charset="0"/>
                  <a:sym typeface="Arial" charset="0"/>
                </a:rPr>
                <a:t>BP Harnesses</a:t>
              </a:r>
            </a:p>
          </p:txBody>
        </p:sp>
      </p:grpSp>
      <p:cxnSp>
        <p:nvCxnSpPr>
          <p:cNvPr id="5153" name="Elbow Connector 50"/>
          <p:cNvCxnSpPr>
            <a:cxnSpLocks noChangeShapeType="1"/>
            <a:stCxn id="5162" idx="1"/>
            <a:endCxn id="5156" idx="1"/>
          </p:cNvCxnSpPr>
          <p:nvPr/>
        </p:nvCxnSpPr>
        <p:spPr bwMode="auto">
          <a:xfrm rot="10800000">
            <a:off x="246063" y="3813175"/>
            <a:ext cx="236537" cy="1587500"/>
          </a:xfrm>
          <a:prstGeom prst="bentConnector3">
            <a:avLst>
              <a:gd name="adj1" fmla="val 162185"/>
            </a:avLst>
          </a:prstGeom>
          <a:noFill/>
          <a:ln w="31750" algn="ctr">
            <a:solidFill>
              <a:schemeClr val="bg2"/>
            </a:solidFill>
            <a:round/>
            <a:headEnd/>
            <a:tailEnd type="triangle" w="med" len="med"/>
          </a:ln>
        </p:spPr>
      </p:cxnSp>
      <p:sp>
        <p:nvSpPr>
          <p:cNvPr id="5154" name="Rectangle 4">
            <a:hlinkClick r:id="" action="ppaction://noaction"/>
          </p:cNvPr>
          <p:cNvSpPr>
            <a:spLocks noChangeArrowheads="1"/>
          </p:cNvSpPr>
          <p:nvPr/>
        </p:nvSpPr>
        <p:spPr bwMode="auto">
          <a:xfrm>
            <a:off x="3395663" y="3454400"/>
            <a:ext cx="1208087" cy="717550"/>
          </a:xfrm>
          <a:prstGeom prst="rect">
            <a:avLst/>
          </a:prstGeom>
          <a:solidFill>
            <a:srgbClr val="CCFFCC"/>
          </a:solidFill>
          <a:ln w="9525">
            <a:solidFill>
              <a:schemeClr val="tx1"/>
            </a:solidFill>
            <a:miter lim="800000"/>
            <a:headEnd/>
            <a:tailEnd/>
          </a:ln>
        </p:spPr>
        <p:txBody>
          <a:bodyPr anchor="ctr"/>
          <a:lstStyle/>
          <a:p>
            <a:pPr algn="ctr"/>
            <a:r>
              <a:rPr lang="en-US" sz="1200">
                <a:solidFill>
                  <a:srgbClr val="000000"/>
                </a:solidFill>
                <a:latin typeface="Arial" charset="0"/>
              </a:rPr>
              <a:t>Transfer  from ROF to VIS</a:t>
            </a:r>
          </a:p>
        </p:txBody>
      </p:sp>
      <p:sp>
        <p:nvSpPr>
          <p:cNvPr id="5155" name="Rectangle 5"/>
          <p:cNvSpPr>
            <a:spLocks noChangeArrowheads="1"/>
          </p:cNvSpPr>
          <p:nvPr/>
        </p:nvSpPr>
        <p:spPr bwMode="auto">
          <a:xfrm>
            <a:off x="5267325" y="3454400"/>
            <a:ext cx="1135063" cy="719138"/>
          </a:xfrm>
          <a:prstGeom prst="rect">
            <a:avLst/>
          </a:prstGeom>
          <a:solidFill>
            <a:srgbClr val="FFCC99"/>
          </a:solidFill>
          <a:ln w="9525">
            <a:solidFill>
              <a:schemeClr val="tx1"/>
            </a:solidFill>
            <a:miter lim="800000"/>
            <a:headEnd/>
            <a:tailEnd/>
          </a:ln>
        </p:spPr>
        <p:txBody>
          <a:bodyPr anchor="ctr"/>
          <a:lstStyle/>
          <a:p>
            <a:pPr algn="ctr"/>
            <a:r>
              <a:rPr lang="en-US" sz="1200" dirty="0">
                <a:solidFill>
                  <a:srgbClr val="000000"/>
                </a:solidFill>
                <a:latin typeface="Arial" charset="0"/>
              </a:rPr>
              <a:t>Wing Installation</a:t>
            </a:r>
            <a:endParaRPr lang="en-US" sz="1000" dirty="0">
              <a:solidFill>
                <a:srgbClr val="000000"/>
              </a:solidFill>
              <a:latin typeface="Arial" charset="0"/>
            </a:endParaRPr>
          </a:p>
        </p:txBody>
      </p:sp>
      <p:sp>
        <p:nvSpPr>
          <p:cNvPr id="5156" name="Rectangle 3">
            <a:hlinkClick r:id="" action="ppaction://noaction"/>
          </p:cNvPr>
          <p:cNvSpPr>
            <a:spLocks noChangeArrowheads="1"/>
          </p:cNvSpPr>
          <p:nvPr/>
        </p:nvSpPr>
        <p:spPr bwMode="auto">
          <a:xfrm>
            <a:off x="246063" y="3465513"/>
            <a:ext cx="1173162" cy="695325"/>
          </a:xfrm>
          <a:prstGeom prst="rect">
            <a:avLst/>
          </a:prstGeom>
          <a:solidFill>
            <a:srgbClr val="FFCC99"/>
          </a:solidFill>
          <a:ln w="9525">
            <a:solidFill>
              <a:schemeClr val="tx1"/>
            </a:solidFill>
            <a:miter lim="800000"/>
            <a:headEnd/>
            <a:tailEnd/>
          </a:ln>
        </p:spPr>
        <p:txBody>
          <a:bodyPr anchor="ctr"/>
          <a:lstStyle/>
          <a:p>
            <a:pPr algn="ctr"/>
            <a:r>
              <a:rPr lang="en-US" sz="1200" dirty="0">
                <a:solidFill>
                  <a:srgbClr val="000000"/>
                </a:solidFill>
                <a:latin typeface="Arial" charset="0"/>
              </a:rPr>
              <a:t>Remove PMBSS from STTARS</a:t>
            </a:r>
            <a:endParaRPr lang="en-US" sz="1000" dirty="0">
              <a:solidFill>
                <a:srgbClr val="000000"/>
              </a:solidFill>
              <a:latin typeface="Arial" charset="0"/>
            </a:endParaRPr>
          </a:p>
        </p:txBody>
      </p:sp>
      <p:pic>
        <p:nvPicPr>
          <p:cNvPr id="5157" name="Picture 51"/>
          <p:cNvPicPr>
            <a:picLocks noChangeAspect="1" noChangeArrowheads="1"/>
          </p:cNvPicPr>
          <p:nvPr/>
        </p:nvPicPr>
        <p:blipFill>
          <a:blip r:embed="rId11" cstate="print"/>
          <a:srcRect l="14978" t="9355" r="10129" b="2834"/>
          <a:stretch>
            <a:fillRect/>
          </a:stretch>
        </p:blipFill>
        <p:spPr bwMode="auto">
          <a:xfrm>
            <a:off x="6638448" y="739774"/>
            <a:ext cx="375603" cy="1159879"/>
          </a:xfrm>
          <a:prstGeom prst="rect">
            <a:avLst/>
          </a:prstGeom>
          <a:noFill/>
          <a:ln w="9525">
            <a:noFill/>
            <a:miter lim="800000"/>
            <a:headEnd/>
            <a:tailEnd/>
          </a:ln>
        </p:spPr>
      </p:pic>
      <p:cxnSp>
        <p:nvCxnSpPr>
          <p:cNvPr id="5158" name="AutoShape 37"/>
          <p:cNvCxnSpPr>
            <a:cxnSpLocks noChangeShapeType="1"/>
            <a:stCxn id="5157" idx="2"/>
          </p:cNvCxnSpPr>
          <p:nvPr/>
        </p:nvCxnSpPr>
        <p:spPr bwMode="auto">
          <a:xfrm rot="5400000">
            <a:off x="6474326" y="1813427"/>
            <a:ext cx="265699" cy="438150"/>
          </a:xfrm>
          <a:prstGeom prst="bentConnector2">
            <a:avLst/>
          </a:prstGeom>
          <a:noFill/>
          <a:ln w="31750">
            <a:solidFill>
              <a:schemeClr val="bg2"/>
            </a:solidFill>
            <a:miter lim="800000"/>
            <a:headEnd/>
            <a:tailEnd type="triangle" w="med" len="med"/>
          </a:ln>
        </p:spPr>
      </p:cxnSp>
      <p:cxnSp>
        <p:nvCxnSpPr>
          <p:cNvPr id="5159" name="AutoShape 9"/>
          <p:cNvCxnSpPr>
            <a:cxnSpLocks noChangeShapeType="1"/>
            <a:stCxn id="5156" idx="3"/>
            <a:endCxn id="5130" idx="1"/>
          </p:cNvCxnSpPr>
          <p:nvPr/>
        </p:nvCxnSpPr>
        <p:spPr bwMode="auto">
          <a:xfrm>
            <a:off x="1419225" y="3813175"/>
            <a:ext cx="293688" cy="0"/>
          </a:xfrm>
          <a:prstGeom prst="straightConnector1">
            <a:avLst/>
          </a:prstGeom>
          <a:noFill/>
          <a:ln w="31750">
            <a:solidFill>
              <a:schemeClr val="bg2"/>
            </a:solidFill>
            <a:round/>
            <a:headEnd/>
            <a:tailEnd type="triangle" w="med" len="med"/>
          </a:ln>
        </p:spPr>
      </p:cxnSp>
      <p:cxnSp>
        <p:nvCxnSpPr>
          <p:cNvPr id="67" name="Straight Connector 66"/>
          <p:cNvCxnSpPr/>
          <p:nvPr/>
        </p:nvCxnSpPr>
        <p:spPr bwMode="auto">
          <a:xfrm flipV="1">
            <a:off x="8370888" y="839788"/>
            <a:ext cx="0" cy="1141412"/>
          </a:xfrm>
          <a:prstGeom prst="line">
            <a:avLst/>
          </a:prstGeom>
          <a:blipFill dpi="0" rotWithShape="0">
            <a:blip r:embed="rId6"/>
            <a:srcRect/>
            <a:stretch>
              <a:fillRect/>
            </a:stretch>
          </a:blipFill>
          <a:ln w="31750" cap="flat" cmpd="sng" algn="ctr">
            <a:solidFill>
              <a:schemeClr val="bg2"/>
            </a:solidFill>
            <a:prstDash val="solid"/>
            <a:round/>
            <a:headEnd type="none" w="med" len="med"/>
            <a:tailEnd type="triangle" w="med" len="med"/>
          </a:ln>
          <a:effectLst/>
        </p:spPr>
      </p:cxnSp>
      <p:sp>
        <p:nvSpPr>
          <p:cNvPr id="56" name="Rectangle 55"/>
          <p:cNvSpPr/>
          <p:nvPr/>
        </p:nvSpPr>
        <p:spPr bwMode="auto">
          <a:xfrm>
            <a:off x="2220686" y="6597352"/>
            <a:ext cx="6772589" cy="260648"/>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60" name="Date Placeholder 3"/>
          <p:cNvSpPr txBox="1">
            <a:spLocks/>
          </p:cNvSpPr>
          <p:nvPr/>
        </p:nvSpPr>
        <p:spPr bwMode="auto">
          <a:xfrm>
            <a:off x="136177" y="6616498"/>
            <a:ext cx="835453" cy="246207"/>
          </a:xfrm>
          <a:prstGeom prst="rect">
            <a:avLst/>
          </a:prstGeom>
          <a:noFill/>
          <a:ln w="9525">
            <a:noFill/>
            <a:miter lim="800000"/>
            <a:headEnd/>
            <a:tailEnd/>
          </a:ln>
          <a:effectLst/>
        </p:spPr>
        <p:txBody>
          <a:bodyPr vert="horz" wrap="none" lIns="91424" tIns="45713" rIns="91424" bIns="45713"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00000"/>
                </a:solidFill>
                <a:effectLst/>
                <a:uLnTx/>
                <a:uFillTx/>
                <a:latin typeface="Arial"/>
                <a:ea typeface="+mn-ea"/>
                <a:cs typeface="+mn-cs"/>
              </a:rPr>
              <a:t>6 July 2012</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63" name="Footer Placeholder 5"/>
          <p:cNvSpPr txBox="1">
            <a:spLocks/>
          </p:cNvSpPr>
          <p:nvPr/>
        </p:nvSpPr>
        <p:spPr bwMode="auto">
          <a:xfrm>
            <a:off x="1498053" y="6597042"/>
            <a:ext cx="6585626" cy="246221"/>
          </a:xfrm>
          <a:prstGeom prst="rect">
            <a:avLst/>
          </a:prstGeom>
          <a:noFill/>
          <a:ln w="9525">
            <a:noFill/>
            <a:miter lim="800000"/>
            <a:headEnd/>
            <a:tailEnd/>
          </a:ln>
          <a:effectLst/>
        </p:spPr>
        <p:txBody>
          <a:bodyPr vert="horz" wrap="square" lIns="91424" tIns="45713" rIns="91424" bIns="45713"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00000"/>
                </a:solidFill>
                <a:effectLst/>
                <a:uLnTx/>
                <a:uFillTx/>
                <a:latin typeface="Arial"/>
                <a:ea typeface="+mn-ea"/>
                <a:cs typeface="+mn-cs"/>
              </a:rPr>
              <a:t>SPIE Astronomical Telescopes and Instrumentation:  8442-90</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65" name="Slide Number Placeholder 4"/>
          <p:cNvSpPr txBox="1">
            <a:spLocks/>
          </p:cNvSpPr>
          <p:nvPr/>
        </p:nvSpPr>
        <p:spPr bwMode="auto">
          <a:xfrm>
            <a:off x="8805865" y="6578602"/>
            <a:ext cx="338137" cy="276225"/>
          </a:xfrm>
          <a:prstGeom prst="rect">
            <a:avLst/>
          </a:prstGeom>
          <a:noFill/>
          <a:ln w="9525">
            <a:noFill/>
            <a:miter lim="800000"/>
            <a:headEnd/>
            <a:tailEnd/>
          </a:ln>
          <a:effectLst/>
        </p:spPr>
        <p:txBody>
          <a:bodyPr vert="horz" wrap="none" lIns="91424" tIns="45713" rIns="91424" bIns="45713"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BFC24D-9AC3-4BD4-B8CD-E2D7ECDFF942}" type="slidenum">
              <a:rPr kumimoji="0" lang="en-US" sz="1200" b="1"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74" name="Picture 33" descr="s381996.bmp"/>
          <p:cNvPicPr>
            <a:picLocks noChangeAspect="1"/>
          </p:cNvPicPr>
          <p:nvPr/>
        </p:nvPicPr>
        <p:blipFill>
          <a:blip r:embed="rId2" cstate="print"/>
          <a:srcRect r="23859"/>
          <a:stretch>
            <a:fillRect/>
          </a:stretch>
        </p:blipFill>
        <p:spPr bwMode="auto">
          <a:xfrm>
            <a:off x="4980092" y="1627188"/>
            <a:ext cx="2235095" cy="1584326"/>
          </a:xfrm>
          <a:prstGeom prst="rect">
            <a:avLst/>
          </a:prstGeom>
          <a:noFill/>
          <a:ln w="9525">
            <a:noFill/>
            <a:miter lim="800000"/>
            <a:headEnd/>
            <a:tailEnd/>
          </a:ln>
        </p:spPr>
      </p:pic>
      <p:pic>
        <p:nvPicPr>
          <p:cNvPr id="6147" name="Picture 32" descr="DTA approaching OTE 3.JPG"/>
          <p:cNvPicPr>
            <a:picLocks noChangeAspect="1"/>
          </p:cNvPicPr>
          <p:nvPr/>
        </p:nvPicPr>
        <p:blipFill>
          <a:blip r:embed="rId3" cstate="print"/>
          <a:srcRect l="1044" t="33965" r="79866"/>
          <a:stretch>
            <a:fillRect/>
          </a:stretch>
        </p:blipFill>
        <p:spPr bwMode="auto">
          <a:xfrm>
            <a:off x="4252119" y="1512093"/>
            <a:ext cx="406400" cy="1052513"/>
          </a:xfrm>
          <a:prstGeom prst="rect">
            <a:avLst/>
          </a:prstGeom>
          <a:noFill/>
          <a:ln w="9525">
            <a:noFill/>
            <a:miter lim="800000"/>
            <a:headEnd/>
            <a:tailEnd/>
          </a:ln>
        </p:spPr>
      </p:pic>
      <p:pic>
        <p:nvPicPr>
          <p:cNvPr id="6148" name="Picture 30" descr="SMSS_V2_WO_wMassSims_3.jpg"/>
          <p:cNvPicPr>
            <a:picLocks noChangeAspect="1"/>
          </p:cNvPicPr>
          <p:nvPr/>
        </p:nvPicPr>
        <p:blipFill>
          <a:blip r:embed="rId4" cstate="print"/>
          <a:srcRect/>
          <a:stretch>
            <a:fillRect/>
          </a:stretch>
        </p:blipFill>
        <p:spPr bwMode="auto">
          <a:xfrm>
            <a:off x="2058989" y="1271026"/>
            <a:ext cx="1377950" cy="1929374"/>
          </a:xfrm>
          <a:prstGeom prst="rect">
            <a:avLst/>
          </a:prstGeom>
          <a:noFill/>
          <a:ln w="9525">
            <a:noFill/>
            <a:miter lim="800000"/>
            <a:headEnd/>
            <a:tailEnd/>
          </a:ln>
        </p:spPr>
      </p:pic>
      <p:sp>
        <p:nvSpPr>
          <p:cNvPr id="6149" name="Rectangle 4"/>
          <p:cNvSpPr>
            <a:spLocks noGrp="1" noChangeArrowheads="1"/>
          </p:cNvSpPr>
          <p:nvPr>
            <p:ph type="title"/>
          </p:nvPr>
        </p:nvSpPr>
        <p:spPr>
          <a:xfrm>
            <a:off x="979488" y="153988"/>
            <a:ext cx="5405437" cy="733425"/>
          </a:xfrm>
        </p:spPr>
        <p:txBody>
          <a:bodyPr/>
          <a:lstStyle/>
          <a:p>
            <a:r>
              <a:rPr lang="en-US" dirty="0" smtClean="0">
                <a:solidFill>
                  <a:srgbClr val="0000FF"/>
                </a:solidFill>
              </a:rPr>
              <a:t>OTE Structure I&amp;T                       </a:t>
            </a:r>
            <a:r>
              <a:rPr lang="en-US" sz="2000" dirty="0" smtClean="0"/>
              <a:t/>
            </a:r>
            <a:br>
              <a:rPr lang="en-US" sz="2000" dirty="0" smtClean="0"/>
            </a:br>
            <a:endParaRPr lang="en-US" sz="2000" b="1" dirty="0" smtClean="0">
              <a:solidFill>
                <a:schemeClr val="tx1"/>
              </a:solidFill>
            </a:endParaRPr>
          </a:p>
        </p:txBody>
      </p:sp>
      <p:sp>
        <p:nvSpPr>
          <p:cNvPr id="6153" name="Rectangle 14">
            <a:hlinkClick r:id="" action="ppaction://noaction"/>
          </p:cNvPr>
          <p:cNvSpPr>
            <a:spLocks noChangeArrowheads="1"/>
          </p:cNvSpPr>
          <p:nvPr/>
        </p:nvSpPr>
        <p:spPr bwMode="auto">
          <a:xfrm>
            <a:off x="2105025" y="3179763"/>
            <a:ext cx="1095375" cy="706437"/>
          </a:xfrm>
          <a:prstGeom prst="rect">
            <a:avLst/>
          </a:prstGeom>
          <a:solidFill>
            <a:srgbClr val="CCFFCC"/>
          </a:solidFill>
          <a:ln w="9525">
            <a:solidFill>
              <a:schemeClr val="tx1"/>
            </a:solidFill>
            <a:miter lim="800000"/>
            <a:headEnd/>
            <a:tailEnd/>
          </a:ln>
        </p:spPr>
        <p:txBody>
          <a:bodyPr anchor="ctr"/>
          <a:lstStyle/>
          <a:p>
            <a:pPr algn="ctr"/>
            <a:r>
              <a:rPr lang="en-US" sz="1200" dirty="0">
                <a:solidFill>
                  <a:srgbClr val="000000"/>
                </a:solidFill>
                <a:latin typeface="Arial" charset="0"/>
              </a:rPr>
              <a:t>SMSS Deployment Test</a:t>
            </a:r>
          </a:p>
        </p:txBody>
      </p:sp>
      <p:sp>
        <p:nvSpPr>
          <p:cNvPr id="6154" name="Text Box 16"/>
          <p:cNvSpPr txBox="1">
            <a:spLocks noChangeArrowheads="1"/>
          </p:cNvSpPr>
          <p:nvPr/>
        </p:nvSpPr>
        <p:spPr bwMode="auto">
          <a:xfrm>
            <a:off x="1982788" y="3890963"/>
            <a:ext cx="1827212" cy="2677656"/>
          </a:xfrm>
          <a:prstGeom prst="rect">
            <a:avLst/>
          </a:prstGeom>
          <a:noFill/>
          <a:ln w="9525">
            <a:noFill/>
            <a:miter lim="800000"/>
            <a:headEnd/>
            <a:tailEnd/>
          </a:ln>
        </p:spPr>
        <p:txBody>
          <a:bodyPr wrap="square">
            <a:spAutoFit/>
          </a:bodyPr>
          <a:lstStyle/>
          <a:p>
            <a:pPr marL="115888" indent="-115888">
              <a:buFontTx/>
              <a:buChar char="•"/>
            </a:pPr>
            <a:r>
              <a:rPr lang="en-US" sz="1400" dirty="0">
                <a:solidFill>
                  <a:srgbClr val="000000"/>
                </a:solidFill>
              </a:rPr>
              <a:t>ROF (-V2)</a:t>
            </a:r>
          </a:p>
          <a:p>
            <a:pPr marL="115888" indent="-115888">
              <a:buFontTx/>
              <a:buChar char="•"/>
            </a:pPr>
            <a:r>
              <a:rPr lang="en-US" sz="1400" b="0" dirty="0">
                <a:solidFill>
                  <a:srgbClr val="000000"/>
                </a:solidFill>
              </a:rPr>
              <a:t>Attach slant lines</a:t>
            </a:r>
          </a:p>
          <a:p>
            <a:pPr marL="115888" indent="-115888">
              <a:buFontTx/>
              <a:buChar char="•"/>
            </a:pPr>
            <a:r>
              <a:rPr lang="en-US" sz="1400" b="0" dirty="0">
                <a:solidFill>
                  <a:srgbClr val="000000"/>
                </a:solidFill>
              </a:rPr>
              <a:t>Test LRMs actuated</a:t>
            </a:r>
          </a:p>
          <a:p>
            <a:pPr marL="115888" indent="-115888">
              <a:buFontTx/>
              <a:buChar char="•"/>
            </a:pPr>
            <a:r>
              <a:rPr lang="en-US" sz="1400" b="0" dirty="0">
                <a:solidFill>
                  <a:srgbClr val="000000"/>
                </a:solidFill>
              </a:rPr>
              <a:t>Motorized deployment</a:t>
            </a:r>
          </a:p>
          <a:p>
            <a:pPr marL="115888" indent="-115888">
              <a:buFontTx/>
              <a:buChar char="•"/>
            </a:pPr>
            <a:r>
              <a:rPr lang="en-US" sz="1400" b="0" dirty="0">
                <a:solidFill>
                  <a:srgbClr val="000000"/>
                </a:solidFill>
              </a:rPr>
              <a:t>Monitor SGs, Resolver, &amp; load cells</a:t>
            </a:r>
          </a:p>
          <a:p>
            <a:pPr marL="115888" indent="-115888">
              <a:buFontTx/>
              <a:buChar char="•"/>
            </a:pPr>
            <a:r>
              <a:rPr lang="en-US" sz="1400" b="0" dirty="0">
                <a:solidFill>
                  <a:srgbClr val="000000"/>
                </a:solidFill>
              </a:rPr>
              <a:t>Repeat as needed</a:t>
            </a:r>
          </a:p>
          <a:p>
            <a:pPr marL="115888" indent="-115888">
              <a:buFontTx/>
              <a:buChar char="•"/>
            </a:pPr>
            <a:r>
              <a:rPr lang="en-US" sz="1400" b="0" dirty="0">
                <a:solidFill>
                  <a:srgbClr val="000000"/>
                </a:solidFill>
              </a:rPr>
              <a:t>Powered Stow </a:t>
            </a:r>
          </a:p>
          <a:p>
            <a:pPr marL="115888" indent="-115888">
              <a:buFontTx/>
              <a:buChar char="•"/>
            </a:pPr>
            <a:r>
              <a:rPr lang="en-US" sz="1400" b="0" dirty="0">
                <a:solidFill>
                  <a:srgbClr val="000000"/>
                </a:solidFill>
              </a:rPr>
              <a:t>Re-engage LRM bolts</a:t>
            </a:r>
          </a:p>
          <a:p>
            <a:pPr marL="115888" indent="-115888">
              <a:buFontTx/>
              <a:buChar char="•"/>
            </a:pPr>
            <a:r>
              <a:rPr lang="en-US" sz="1400" b="0" dirty="0">
                <a:solidFill>
                  <a:srgbClr val="000000"/>
                </a:solidFill>
              </a:rPr>
              <a:t>Remove slant lines</a:t>
            </a:r>
          </a:p>
          <a:p>
            <a:pPr marL="115888" indent="-115888">
              <a:buFontTx/>
              <a:buChar char="•"/>
            </a:pPr>
            <a:r>
              <a:rPr lang="en-US" sz="1400" b="0" dirty="0">
                <a:solidFill>
                  <a:srgbClr val="000000"/>
                </a:solidFill>
              </a:rPr>
              <a:t>Lift to </a:t>
            </a:r>
            <a:r>
              <a:rPr lang="en-US" sz="1400" b="0" dirty="0" smtClean="0">
                <a:solidFill>
                  <a:srgbClr val="000000"/>
                </a:solidFill>
              </a:rPr>
              <a:t>OSS</a:t>
            </a:r>
            <a:endParaRPr lang="en-US" sz="1400" b="0" dirty="0">
              <a:solidFill>
                <a:srgbClr val="000000"/>
              </a:solidFill>
            </a:endParaRPr>
          </a:p>
          <a:p>
            <a:pPr marL="115888" indent="-115888" algn="ctr">
              <a:buFontTx/>
              <a:buChar char="•"/>
            </a:pPr>
            <a:endParaRPr lang="en-US" sz="1400" b="0" dirty="0">
              <a:solidFill>
                <a:srgbClr val="000000"/>
              </a:solidFill>
            </a:endParaRPr>
          </a:p>
        </p:txBody>
      </p:sp>
      <p:sp>
        <p:nvSpPr>
          <p:cNvPr id="6155" name="Text Box 17"/>
          <p:cNvSpPr txBox="1">
            <a:spLocks noChangeArrowheads="1"/>
          </p:cNvSpPr>
          <p:nvPr/>
        </p:nvSpPr>
        <p:spPr bwMode="auto">
          <a:xfrm>
            <a:off x="5600700" y="3890963"/>
            <a:ext cx="1827212" cy="2462213"/>
          </a:xfrm>
          <a:prstGeom prst="rect">
            <a:avLst/>
          </a:prstGeom>
          <a:noFill/>
          <a:ln w="9525">
            <a:noFill/>
            <a:miter lim="800000"/>
            <a:headEnd/>
            <a:tailEnd/>
          </a:ln>
        </p:spPr>
        <p:txBody>
          <a:bodyPr>
            <a:spAutoFit/>
          </a:bodyPr>
          <a:lstStyle/>
          <a:p>
            <a:pPr marL="115888" indent="-115888">
              <a:buFontTx/>
              <a:buChar char="•"/>
            </a:pPr>
            <a:r>
              <a:rPr lang="en-US" sz="1400" dirty="0">
                <a:solidFill>
                  <a:srgbClr val="000000"/>
                </a:solidFill>
              </a:rPr>
              <a:t>OSS (-V1)</a:t>
            </a:r>
          </a:p>
          <a:p>
            <a:pPr marL="115888" indent="-115888">
              <a:buFontTx/>
              <a:buChar char="•"/>
            </a:pPr>
            <a:r>
              <a:rPr lang="en-US" sz="1400" b="0" dirty="0">
                <a:solidFill>
                  <a:srgbClr val="000000"/>
                </a:solidFill>
              </a:rPr>
              <a:t>Install PMSA MS</a:t>
            </a:r>
          </a:p>
          <a:p>
            <a:pPr marL="115888" indent="-115888">
              <a:buFontTx/>
              <a:buChar char="•"/>
            </a:pPr>
            <a:r>
              <a:rPr lang="en-US" sz="1400" b="0" dirty="0">
                <a:solidFill>
                  <a:srgbClr val="000000"/>
                </a:solidFill>
              </a:rPr>
              <a:t>AOS </a:t>
            </a:r>
            <a:r>
              <a:rPr lang="en-US" sz="1400" b="0" dirty="0" smtClean="0">
                <a:solidFill>
                  <a:srgbClr val="000000"/>
                </a:solidFill>
              </a:rPr>
              <a:t>MS</a:t>
            </a:r>
            <a:endParaRPr lang="en-US" sz="1400" b="0" dirty="0">
              <a:solidFill>
                <a:srgbClr val="000000"/>
              </a:solidFill>
            </a:endParaRPr>
          </a:p>
          <a:p>
            <a:pPr marL="115888" indent="-115888">
              <a:buFontTx/>
              <a:buChar char="•"/>
            </a:pPr>
            <a:r>
              <a:rPr lang="en-US" sz="1400" b="0" dirty="0">
                <a:solidFill>
                  <a:srgbClr val="000000"/>
                </a:solidFill>
              </a:rPr>
              <a:t>ISIM MS (offload)</a:t>
            </a:r>
          </a:p>
          <a:p>
            <a:pPr marL="115888" indent="-115888">
              <a:buFontTx/>
              <a:buChar char="•"/>
            </a:pPr>
            <a:r>
              <a:rPr lang="en-US" sz="1400" b="0" dirty="0">
                <a:solidFill>
                  <a:srgbClr val="000000"/>
                </a:solidFill>
              </a:rPr>
              <a:t>HR </a:t>
            </a:r>
            <a:r>
              <a:rPr lang="en-US" sz="1400" b="0" dirty="0" smtClean="0">
                <a:solidFill>
                  <a:srgbClr val="000000"/>
                </a:solidFill>
              </a:rPr>
              <a:t>MS</a:t>
            </a:r>
          </a:p>
          <a:p>
            <a:pPr marL="115888" indent="-115888">
              <a:buFontTx/>
              <a:buChar char="•"/>
            </a:pPr>
            <a:r>
              <a:rPr lang="en-US" sz="1400" b="0" dirty="0" smtClean="0">
                <a:solidFill>
                  <a:srgbClr val="000000"/>
                </a:solidFill>
              </a:rPr>
              <a:t>ISIM </a:t>
            </a:r>
            <a:r>
              <a:rPr lang="en-US" sz="1400" b="0" dirty="0" err="1" smtClean="0">
                <a:solidFill>
                  <a:srgbClr val="000000"/>
                </a:solidFill>
              </a:rPr>
              <a:t>Rad</a:t>
            </a:r>
            <a:r>
              <a:rPr lang="en-US" sz="1400" b="0" dirty="0" smtClean="0">
                <a:solidFill>
                  <a:srgbClr val="000000"/>
                </a:solidFill>
              </a:rPr>
              <a:t> MSs</a:t>
            </a:r>
            <a:endParaRPr lang="en-US" sz="1400" b="0" dirty="0">
              <a:solidFill>
                <a:srgbClr val="000000"/>
              </a:solidFill>
            </a:endParaRPr>
          </a:p>
          <a:p>
            <a:pPr marL="115888" indent="-115888">
              <a:buFontTx/>
              <a:buChar char="•"/>
            </a:pPr>
            <a:r>
              <a:rPr lang="en-US" sz="1400" b="0" dirty="0">
                <a:solidFill>
                  <a:srgbClr val="000000"/>
                </a:solidFill>
              </a:rPr>
              <a:t>PTR </a:t>
            </a:r>
            <a:r>
              <a:rPr lang="en-US" sz="1400" b="0" dirty="0" smtClean="0">
                <a:solidFill>
                  <a:srgbClr val="000000"/>
                </a:solidFill>
              </a:rPr>
              <a:t>–Interceptor </a:t>
            </a:r>
            <a:r>
              <a:rPr lang="en-US" sz="1400" b="0" dirty="0" err="1" smtClean="0">
                <a:solidFill>
                  <a:srgbClr val="000000"/>
                </a:solidFill>
              </a:rPr>
              <a:t>Pnl</a:t>
            </a:r>
            <a:endParaRPr lang="en-US" sz="1400" b="0" dirty="0" smtClean="0">
              <a:solidFill>
                <a:srgbClr val="000000"/>
              </a:solidFill>
            </a:endParaRPr>
          </a:p>
          <a:p>
            <a:pPr marL="115888" indent="-115888">
              <a:buFontTx/>
              <a:buChar char="•"/>
            </a:pPr>
            <a:r>
              <a:rPr lang="en-US" sz="1400" b="0" dirty="0" smtClean="0">
                <a:solidFill>
                  <a:srgbClr val="000000"/>
                </a:solidFill>
              </a:rPr>
              <a:t>V2 PTR MSs</a:t>
            </a:r>
            <a:endParaRPr lang="en-US" sz="1400" b="0" dirty="0">
              <a:solidFill>
                <a:srgbClr val="000000"/>
              </a:solidFill>
            </a:endParaRPr>
          </a:p>
          <a:p>
            <a:pPr marL="115888" indent="-115888">
              <a:buFontTx/>
              <a:buChar char="•"/>
            </a:pPr>
            <a:r>
              <a:rPr lang="en-US" sz="1400" b="0" dirty="0" smtClean="0">
                <a:solidFill>
                  <a:srgbClr val="000000"/>
                </a:solidFill>
              </a:rPr>
              <a:t>Mass </a:t>
            </a:r>
            <a:r>
              <a:rPr lang="en-US" sz="1400" b="0" dirty="0">
                <a:solidFill>
                  <a:srgbClr val="000000"/>
                </a:solidFill>
              </a:rPr>
              <a:t>Props</a:t>
            </a:r>
          </a:p>
          <a:p>
            <a:pPr marL="115888" indent="-115888">
              <a:buFontTx/>
              <a:buChar char="•"/>
            </a:pPr>
            <a:r>
              <a:rPr lang="en-US" sz="1400" b="0" dirty="0">
                <a:solidFill>
                  <a:srgbClr val="000000"/>
                </a:solidFill>
              </a:rPr>
              <a:t>Lift to </a:t>
            </a:r>
            <a:r>
              <a:rPr lang="en-US" sz="1400" b="0" dirty="0" smtClean="0">
                <a:solidFill>
                  <a:srgbClr val="000000"/>
                </a:solidFill>
              </a:rPr>
              <a:t>ROF</a:t>
            </a:r>
            <a:endParaRPr lang="en-US" sz="1400" b="0" dirty="0">
              <a:solidFill>
                <a:srgbClr val="000000"/>
              </a:solidFill>
            </a:endParaRPr>
          </a:p>
          <a:p>
            <a:pPr marL="115888" indent="-115888" algn="ctr">
              <a:buFontTx/>
              <a:buChar char="•"/>
            </a:pPr>
            <a:endParaRPr lang="en-US" sz="1400" b="0" dirty="0">
              <a:solidFill>
                <a:srgbClr val="000000"/>
              </a:solidFill>
            </a:endParaRPr>
          </a:p>
        </p:txBody>
      </p:sp>
      <p:cxnSp>
        <p:nvCxnSpPr>
          <p:cNvPr id="6156" name="AutoShape 19"/>
          <p:cNvCxnSpPr>
            <a:cxnSpLocks noChangeShapeType="1"/>
            <a:stCxn id="39" idx="3"/>
            <a:endCxn id="6169" idx="1"/>
          </p:cNvCxnSpPr>
          <p:nvPr/>
        </p:nvCxnSpPr>
        <p:spPr bwMode="auto">
          <a:xfrm>
            <a:off x="4983163" y="3532982"/>
            <a:ext cx="703262" cy="1588"/>
          </a:xfrm>
          <a:prstGeom prst="straightConnector1">
            <a:avLst/>
          </a:prstGeom>
          <a:noFill/>
          <a:ln w="31750">
            <a:solidFill>
              <a:schemeClr val="bg2"/>
            </a:solidFill>
            <a:round/>
            <a:headEnd/>
            <a:tailEnd type="triangle" w="med" len="med"/>
          </a:ln>
        </p:spPr>
      </p:cxnSp>
      <p:cxnSp>
        <p:nvCxnSpPr>
          <p:cNvPr id="6157" name="AutoShape 20"/>
          <p:cNvCxnSpPr>
            <a:cxnSpLocks noChangeShapeType="1"/>
            <a:stCxn id="6169" idx="3"/>
            <a:endCxn id="6163" idx="1"/>
          </p:cNvCxnSpPr>
          <p:nvPr/>
        </p:nvCxnSpPr>
        <p:spPr bwMode="auto">
          <a:xfrm flipV="1">
            <a:off x="6743700" y="3532981"/>
            <a:ext cx="663575" cy="1589"/>
          </a:xfrm>
          <a:prstGeom prst="straightConnector1">
            <a:avLst/>
          </a:prstGeom>
          <a:noFill/>
          <a:ln w="31750">
            <a:solidFill>
              <a:schemeClr val="bg2"/>
            </a:solidFill>
            <a:round/>
            <a:headEnd/>
            <a:tailEnd type="triangle" w="med" len="med"/>
          </a:ln>
        </p:spPr>
      </p:cxnSp>
      <p:cxnSp>
        <p:nvCxnSpPr>
          <p:cNvPr id="6158" name="AutoShape 22"/>
          <p:cNvCxnSpPr>
            <a:cxnSpLocks noChangeShapeType="1"/>
          </p:cNvCxnSpPr>
          <p:nvPr/>
        </p:nvCxnSpPr>
        <p:spPr bwMode="auto">
          <a:xfrm flipH="1">
            <a:off x="2438400" y="1362075"/>
            <a:ext cx="358775" cy="1"/>
          </a:xfrm>
          <a:prstGeom prst="straightConnector1">
            <a:avLst/>
          </a:prstGeom>
          <a:noFill/>
          <a:ln w="31750">
            <a:solidFill>
              <a:schemeClr val="bg2"/>
            </a:solidFill>
            <a:round/>
            <a:headEnd/>
            <a:tailEnd type="triangle" w="med" len="med"/>
          </a:ln>
        </p:spPr>
      </p:cxnSp>
      <p:sp>
        <p:nvSpPr>
          <p:cNvPr id="6159" name="WordArt 23"/>
          <p:cNvSpPr>
            <a:spLocks noChangeArrowheads="1" noChangeShapeType="1" noTextEdit="1"/>
          </p:cNvSpPr>
          <p:nvPr/>
        </p:nvSpPr>
        <p:spPr bwMode="auto">
          <a:xfrm>
            <a:off x="98425" y="3314700"/>
            <a:ext cx="190500" cy="43656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333333"/>
                </a:solidFill>
                <a:latin typeface="Arial Black"/>
              </a:rPr>
              <a:t>A</a:t>
            </a:r>
          </a:p>
        </p:txBody>
      </p:sp>
      <p:sp>
        <p:nvSpPr>
          <p:cNvPr id="6160" name="WordArt 24"/>
          <p:cNvSpPr>
            <a:spLocks noChangeArrowheads="1" noChangeShapeType="1" noTextEdit="1"/>
          </p:cNvSpPr>
          <p:nvPr/>
        </p:nvSpPr>
        <p:spPr bwMode="auto">
          <a:xfrm>
            <a:off x="8763000" y="3334543"/>
            <a:ext cx="190500" cy="436563"/>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333333"/>
                </a:solidFill>
                <a:latin typeface="Arial Black"/>
              </a:rPr>
              <a:t>B</a:t>
            </a:r>
          </a:p>
        </p:txBody>
      </p:sp>
      <p:sp>
        <p:nvSpPr>
          <p:cNvPr id="6162" name="AutoShape 5"/>
          <p:cNvSpPr>
            <a:spLocks noChangeArrowheads="1"/>
          </p:cNvSpPr>
          <p:nvPr/>
        </p:nvSpPr>
        <p:spPr bwMode="auto">
          <a:xfrm>
            <a:off x="3421063" y="209550"/>
            <a:ext cx="866775" cy="266700"/>
          </a:xfrm>
          <a:prstGeom prst="roundRect">
            <a:avLst>
              <a:gd name="adj" fmla="val 16667"/>
            </a:avLst>
          </a:prstGeom>
          <a:solidFill>
            <a:schemeClr val="accent1"/>
          </a:solidFill>
          <a:ln w="19050" algn="ctr">
            <a:solidFill>
              <a:schemeClr val="tx1"/>
            </a:solidFill>
            <a:round/>
            <a:headEnd/>
            <a:tailEnd/>
          </a:ln>
        </p:spPr>
        <p:txBody>
          <a:bodyPr wrap="none" lIns="45720" tIns="46038" rIns="45720" bIns="46038" anchor="ctr"/>
          <a:lstStyle/>
          <a:p>
            <a:pPr algn="ctr">
              <a:spcAft>
                <a:spcPct val="15000"/>
              </a:spcAft>
              <a:buClr>
                <a:srgbClr val="0B3D91"/>
              </a:buClr>
            </a:pPr>
            <a:r>
              <a:rPr lang="en-US" sz="1200" dirty="0">
                <a:solidFill>
                  <a:srgbClr val="000000"/>
                </a:solidFill>
                <a:latin typeface="Arial" charset="0"/>
              </a:rPr>
              <a:t>SMSS</a:t>
            </a:r>
          </a:p>
        </p:txBody>
      </p:sp>
      <p:sp>
        <p:nvSpPr>
          <p:cNvPr id="6163" name="Rectangle 14">
            <a:hlinkClick r:id="" action="ppaction://noaction"/>
          </p:cNvPr>
          <p:cNvSpPr>
            <a:spLocks noChangeArrowheads="1"/>
          </p:cNvSpPr>
          <p:nvPr/>
        </p:nvSpPr>
        <p:spPr bwMode="auto">
          <a:xfrm>
            <a:off x="7407275" y="3180556"/>
            <a:ext cx="1095375" cy="704850"/>
          </a:xfrm>
          <a:prstGeom prst="rect">
            <a:avLst/>
          </a:prstGeom>
          <a:solidFill>
            <a:srgbClr val="CCFFCC"/>
          </a:solidFill>
          <a:ln w="9525">
            <a:solidFill>
              <a:schemeClr val="tx1"/>
            </a:solidFill>
            <a:miter lim="800000"/>
            <a:headEnd/>
            <a:tailEnd/>
          </a:ln>
        </p:spPr>
        <p:txBody>
          <a:bodyPr anchor="ctr"/>
          <a:lstStyle/>
          <a:p>
            <a:pPr algn="ctr"/>
            <a:r>
              <a:rPr lang="en-US" sz="1200" dirty="0">
                <a:solidFill>
                  <a:srgbClr val="000000"/>
                </a:solidFill>
                <a:latin typeface="Arial" charset="0"/>
              </a:rPr>
              <a:t>DTA Deployment Test</a:t>
            </a:r>
          </a:p>
        </p:txBody>
      </p:sp>
      <p:sp>
        <p:nvSpPr>
          <p:cNvPr id="6164" name="Text Box 11"/>
          <p:cNvSpPr txBox="1">
            <a:spLocks noChangeArrowheads="1"/>
          </p:cNvSpPr>
          <p:nvPr/>
        </p:nvSpPr>
        <p:spPr bwMode="auto">
          <a:xfrm>
            <a:off x="7316787" y="3889375"/>
            <a:ext cx="1827213" cy="2462213"/>
          </a:xfrm>
          <a:prstGeom prst="rect">
            <a:avLst/>
          </a:prstGeom>
          <a:noFill/>
          <a:ln w="9525">
            <a:noFill/>
            <a:miter lim="800000"/>
            <a:headEnd/>
            <a:tailEnd/>
          </a:ln>
        </p:spPr>
        <p:txBody>
          <a:bodyPr>
            <a:spAutoFit/>
          </a:bodyPr>
          <a:lstStyle/>
          <a:p>
            <a:pPr marL="115888" indent="-115888">
              <a:buFontTx/>
              <a:buChar char="•"/>
            </a:pPr>
            <a:r>
              <a:rPr lang="en-US" sz="1400" dirty="0">
                <a:solidFill>
                  <a:srgbClr val="000000"/>
                </a:solidFill>
              </a:rPr>
              <a:t>ROF (+V3)</a:t>
            </a:r>
          </a:p>
          <a:p>
            <a:pPr marL="115888" indent="-115888">
              <a:buFontTx/>
              <a:buChar char="•"/>
            </a:pPr>
            <a:r>
              <a:rPr lang="en-US" sz="1400" b="0" dirty="0">
                <a:solidFill>
                  <a:srgbClr val="000000"/>
                </a:solidFill>
              </a:rPr>
              <a:t>DTA  upper to lower tube alignment</a:t>
            </a:r>
          </a:p>
          <a:p>
            <a:pPr marL="115888" indent="-115888">
              <a:buFontTx/>
              <a:buChar char="•"/>
            </a:pPr>
            <a:r>
              <a:rPr lang="en-US" sz="1400" b="0" dirty="0">
                <a:solidFill>
                  <a:srgbClr val="000000"/>
                </a:solidFill>
              </a:rPr>
              <a:t>DTA  lower tube alignment to “M”</a:t>
            </a:r>
          </a:p>
          <a:p>
            <a:pPr marL="115888" indent="-115888">
              <a:buFontTx/>
              <a:buChar char="•"/>
            </a:pPr>
            <a:r>
              <a:rPr lang="en-US" sz="1400" b="0" dirty="0">
                <a:solidFill>
                  <a:srgbClr val="000000"/>
                </a:solidFill>
              </a:rPr>
              <a:t>Test LRM actuated</a:t>
            </a:r>
          </a:p>
          <a:p>
            <a:pPr marL="115888" indent="-115888">
              <a:buFontTx/>
              <a:buChar char="•"/>
            </a:pPr>
            <a:r>
              <a:rPr lang="en-US" sz="1400" b="0" dirty="0">
                <a:solidFill>
                  <a:srgbClr val="000000"/>
                </a:solidFill>
              </a:rPr>
              <a:t>Powered Deploy/stow</a:t>
            </a:r>
          </a:p>
          <a:p>
            <a:pPr marL="115888" indent="-115888">
              <a:buFontTx/>
              <a:buChar char="•"/>
            </a:pPr>
            <a:r>
              <a:rPr lang="en-US" sz="1400" b="0" dirty="0">
                <a:solidFill>
                  <a:srgbClr val="000000"/>
                </a:solidFill>
              </a:rPr>
              <a:t>Strain gage </a:t>
            </a:r>
            <a:r>
              <a:rPr lang="en-US" sz="1400" b="0" dirty="0" smtClean="0">
                <a:solidFill>
                  <a:srgbClr val="000000"/>
                </a:solidFill>
              </a:rPr>
              <a:t>readout/preload</a:t>
            </a:r>
          </a:p>
          <a:p>
            <a:pPr marL="115888" indent="-115888">
              <a:buFontTx/>
              <a:buChar char="•"/>
            </a:pPr>
            <a:r>
              <a:rPr lang="en-US" sz="1400" b="0" dirty="0" smtClean="0">
                <a:solidFill>
                  <a:srgbClr val="000000"/>
                </a:solidFill>
              </a:rPr>
              <a:t>Lift to VIS</a:t>
            </a:r>
            <a:endParaRPr lang="en-US" sz="1400" b="0" dirty="0">
              <a:solidFill>
                <a:srgbClr val="000000"/>
              </a:solidFill>
            </a:endParaRPr>
          </a:p>
          <a:p>
            <a:pPr marL="115888" indent="-115888" algn="ctr">
              <a:buFontTx/>
              <a:buChar char="•"/>
            </a:pPr>
            <a:endParaRPr lang="en-US" sz="1400" b="0" dirty="0">
              <a:solidFill>
                <a:srgbClr val="000000"/>
              </a:solidFill>
            </a:endParaRPr>
          </a:p>
        </p:txBody>
      </p:sp>
      <p:cxnSp>
        <p:nvCxnSpPr>
          <p:cNvPr id="6165" name="AutoShape 19"/>
          <p:cNvCxnSpPr>
            <a:cxnSpLocks noChangeShapeType="1"/>
            <a:stCxn id="6153" idx="3"/>
            <a:endCxn id="39" idx="1"/>
          </p:cNvCxnSpPr>
          <p:nvPr/>
        </p:nvCxnSpPr>
        <p:spPr bwMode="auto">
          <a:xfrm>
            <a:off x="3200400" y="3532982"/>
            <a:ext cx="725488" cy="0"/>
          </a:xfrm>
          <a:prstGeom prst="straightConnector1">
            <a:avLst/>
          </a:prstGeom>
          <a:noFill/>
          <a:ln w="31750">
            <a:solidFill>
              <a:schemeClr val="bg2"/>
            </a:solidFill>
            <a:round/>
            <a:headEnd/>
            <a:tailEnd type="triangle" w="med" len="med"/>
          </a:ln>
        </p:spPr>
      </p:cxnSp>
      <p:sp>
        <p:nvSpPr>
          <p:cNvPr id="6166" name="Text Box 9"/>
          <p:cNvSpPr txBox="1">
            <a:spLocks noChangeArrowheads="1"/>
          </p:cNvSpPr>
          <p:nvPr/>
        </p:nvSpPr>
        <p:spPr bwMode="auto">
          <a:xfrm>
            <a:off x="381000" y="3890963"/>
            <a:ext cx="1827213" cy="2462213"/>
          </a:xfrm>
          <a:prstGeom prst="rect">
            <a:avLst/>
          </a:prstGeom>
          <a:noFill/>
          <a:ln w="9525">
            <a:noFill/>
            <a:miter lim="800000"/>
            <a:headEnd/>
            <a:tailEnd/>
          </a:ln>
        </p:spPr>
        <p:txBody>
          <a:bodyPr>
            <a:spAutoFit/>
          </a:bodyPr>
          <a:lstStyle/>
          <a:p>
            <a:pPr marL="115888" indent="-115888">
              <a:buFontTx/>
              <a:buChar char="•"/>
            </a:pPr>
            <a:r>
              <a:rPr lang="en-US" sz="1400" dirty="0">
                <a:solidFill>
                  <a:srgbClr val="000000"/>
                </a:solidFill>
              </a:rPr>
              <a:t>OSS (+V1)</a:t>
            </a:r>
          </a:p>
          <a:p>
            <a:pPr marL="115888" indent="-115888">
              <a:buFontTx/>
              <a:buChar char="•"/>
            </a:pPr>
            <a:r>
              <a:rPr lang="en-US" sz="1400" b="0" dirty="0">
                <a:solidFill>
                  <a:srgbClr val="000000"/>
                </a:solidFill>
              </a:rPr>
              <a:t>Lift from FAJ using HLS</a:t>
            </a:r>
          </a:p>
          <a:p>
            <a:pPr marL="115888" indent="-115888">
              <a:buFontTx/>
              <a:buChar char="•"/>
            </a:pPr>
            <a:r>
              <a:rPr lang="en-US" sz="1400" b="0" dirty="0">
                <a:solidFill>
                  <a:srgbClr val="000000"/>
                </a:solidFill>
              </a:rPr>
              <a:t>Install SMSS</a:t>
            </a:r>
          </a:p>
          <a:p>
            <a:pPr marL="115888" indent="-115888">
              <a:buFontTx/>
              <a:buChar char="•"/>
            </a:pPr>
            <a:r>
              <a:rPr lang="en-US" sz="1400" b="0" dirty="0">
                <a:solidFill>
                  <a:srgbClr val="000000"/>
                </a:solidFill>
              </a:rPr>
              <a:t>Stow</a:t>
            </a:r>
          </a:p>
          <a:p>
            <a:pPr marL="115888" indent="-115888">
              <a:buFontTx/>
              <a:buChar char="•"/>
            </a:pPr>
            <a:r>
              <a:rPr lang="en-US" sz="1400" b="0" dirty="0">
                <a:solidFill>
                  <a:srgbClr val="000000"/>
                </a:solidFill>
              </a:rPr>
              <a:t>Alignment meas.</a:t>
            </a:r>
          </a:p>
          <a:p>
            <a:pPr marL="115888" indent="-115888">
              <a:buFontTx/>
              <a:buChar char="•"/>
            </a:pPr>
            <a:r>
              <a:rPr lang="en-US" sz="1400" b="0" dirty="0">
                <a:solidFill>
                  <a:srgbClr val="000000"/>
                </a:solidFill>
              </a:rPr>
              <a:t>Stow</a:t>
            </a:r>
          </a:p>
          <a:p>
            <a:pPr marL="115888" indent="-115888">
              <a:buFontTx/>
              <a:buChar char="•"/>
            </a:pPr>
            <a:r>
              <a:rPr lang="en-US" sz="1400" b="0" dirty="0">
                <a:solidFill>
                  <a:srgbClr val="000000"/>
                </a:solidFill>
              </a:rPr>
              <a:t>Install LRMs</a:t>
            </a:r>
          </a:p>
          <a:p>
            <a:pPr marL="115888" indent="-115888">
              <a:buFontTx/>
              <a:buChar char="•"/>
            </a:pPr>
            <a:r>
              <a:rPr lang="en-US" sz="1400" b="0" dirty="0">
                <a:solidFill>
                  <a:srgbClr val="000000"/>
                </a:solidFill>
              </a:rPr>
              <a:t>Repeatability Test</a:t>
            </a:r>
          </a:p>
          <a:p>
            <a:pPr marL="115888" indent="-115888">
              <a:buFontTx/>
              <a:buChar char="•"/>
            </a:pPr>
            <a:r>
              <a:rPr lang="en-US" sz="1400" b="0" dirty="0">
                <a:solidFill>
                  <a:srgbClr val="000000"/>
                </a:solidFill>
              </a:rPr>
              <a:t>Install SMA  MS</a:t>
            </a:r>
          </a:p>
          <a:p>
            <a:pPr marL="115888" indent="-115888">
              <a:buFontTx/>
              <a:buChar char="•"/>
            </a:pPr>
            <a:r>
              <a:rPr lang="en-US" sz="1400" b="0" dirty="0">
                <a:solidFill>
                  <a:srgbClr val="000000"/>
                </a:solidFill>
              </a:rPr>
              <a:t>Lift to </a:t>
            </a:r>
            <a:r>
              <a:rPr lang="en-US" sz="1400" b="0" dirty="0" smtClean="0">
                <a:solidFill>
                  <a:srgbClr val="000000"/>
                </a:solidFill>
              </a:rPr>
              <a:t>ROF</a:t>
            </a:r>
            <a:endParaRPr lang="en-US" sz="1400" b="0" dirty="0">
              <a:solidFill>
                <a:srgbClr val="000000"/>
              </a:solidFill>
            </a:endParaRPr>
          </a:p>
        </p:txBody>
      </p:sp>
      <p:sp>
        <p:nvSpPr>
          <p:cNvPr id="6167" name="Rectangle 12">
            <a:hlinkClick r:id="" action="ppaction://noaction"/>
          </p:cNvPr>
          <p:cNvSpPr>
            <a:spLocks noChangeArrowheads="1"/>
          </p:cNvSpPr>
          <p:nvPr/>
        </p:nvSpPr>
        <p:spPr bwMode="auto">
          <a:xfrm>
            <a:off x="496888" y="3179763"/>
            <a:ext cx="1057275" cy="706437"/>
          </a:xfrm>
          <a:prstGeom prst="rect">
            <a:avLst/>
          </a:prstGeom>
          <a:solidFill>
            <a:srgbClr val="FFCC99"/>
          </a:solidFill>
          <a:ln w="9525">
            <a:solidFill>
              <a:schemeClr val="tx1"/>
            </a:solidFill>
            <a:miter lim="800000"/>
            <a:headEnd/>
            <a:tailEnd/>
          </a:ln>
        </p:spPr>
        <p:txBody>
          <a:bodyPr anchor="ctr"/>
          <a:lstStyle/>
          <a:p>
            <a:pPr algn="ctr"/>
            <a:r>
              <a:rPr lang="en-US" sz="1200" dirty="0">
                <a:solidFill>
                  <a:srgbClr val="000000"/>
                </a:solidFill>
                <a:latin typeface="Arial" charset="0"/>
              </a:rPr>
              <a:t>Integrate SMSS</a:t>
            </a:r>
          </a:p>
        </p:txBody>
      </p:sp>
      <p:cxnSp>
        <p:nvCxnSpPr>
          <p:cNvPr id="6168" name="Straight Arrow Connector 44"/>
          <p:cNvCxnSpPr>
            <a:cxnSpLocks noChangeShapeType="1"/>
            <a:stCxn id="6167" idx="3"/>
            <a:endCxn id="6153" idx="1"/>
          </p:cNvCxnSpPr>
          <p:nvPr/>
        </p:nvCxnSpPr>
        <p:spPr bwMode="auto">
          <a:xfrm>
            <a:off x="1554163" y="3532982"/>
            <a:ext cx="550862" cy="0"/>
          </a:xfrm>
          <a:prstGeom prst="straightConnector1">
            <a:avLst/>
          </a:prstGeom>
          <a:noFill/>
          <a:ln w="31750" algn="ctr">
            <a:solidFill>
              <a:schemeClr val="bg2"/>
            </a:solidFill>
            <a:round/>
            <a:headEnd/>
            <a:tailEnd type="triangle" w="med" len="med"/>
          </a:ln>
        </p:spPr>
      </p:cxnSp>
      <p:sp>
        <p:nvSpPr>
          <p:cNvPr id="6169" name="Rectangle 10">
            <a:hlinkClick r:id="" action="ppaction://noaction"/>
          </p:cNvPr>
          <p:cNvSpPr>
            <a:spLocks noChangeArrowheads="1"/>
          </p:cNvSpPr>
          <p:nvPr/>
        </p:nvSpPr>
        <p:spPr bwMode="auto">
          <a:xfrm>
            <a:off x="5686425" y="3181351"/>
            <a:ext cx="1057275" cy="706437"/>
          </a:xfrm>
          <a:prstGeom prst="rect">
            <a:avLst/>
          </a:prstGeom>
          <a:solidFill>
            <a:srgbClr val="FFCC99"/>
          </a:solidFill>
          <a:ln w="9525">
            <a:solidFill>
              <a:schemeClr val="tx1"/>
            </a:solidFill>
            <a:miter lim="800000"/>
            <a:headEnd/>
            <a:tailEnd/>
          </a:ln>
        </p:spPr>
        <p:txBody>
          <a:bodyPr anchor="ctr"/>
          <a:lstStyle/>
          <a:p>
            <a:pPr algn="ctr"/>
            <a:r>
              <a:rPr lang="en-US" sz="1200" dirty="0">
                <a:solidFill>
                  <a:srgbClr val="000000"/>
                </a:solidFill>
                <a:latin typeface="Arial" charset="0"/>
              </a:rPr>
              <a:t>Integrate</a:t>
            </a:r>
          </a:p>
          <a:p>
            <a:pPr algn="ctr"/>
            <a:r>
              <a:rPr lang="en-US" sz="1200" dirty="0">
                <a:solidFill>
                  <a:srgbClr val="000000"/>
                </a:solidFill>
                <a:latin typeface="Arial" charset="0"/>
              </a:rPr>
              <a:t>Mass Sims and </a:t>
            </a:r>
            <a:r>
              <a:rPr lang="en-US" sz="1200" dirty="0" smtClean="0">
                <a:solidFill>
                  <a:srgbClr val="000000"/>
                </a:solidFill>
                <a:latin typeface="Arial" charset="0"/>
              </a:rPr>
              <a:t>PTR</a:t>
            </a:r>
            <a:endParaRPr lang="en-US" sz="1200" dirty="0">
              <a:solidFill>
                <a:srgbClr val="000000"/>
              </a:solidFill>
              <a:latin typeface="Arial" charset="0"/>
            </a:endParaRPr>
          </a:p>
        </p:txBody>
      </p:sp>
      <p:pic>
        <p:nvPicPr>
          <p:cNvPr id="6171" name="Picture 31" descr="OTE (with PMSA Simulators) on ROF Front.JPG"/>
          <p:cNvPicPr>
            <a:picLocks noChangeAspect="1"/>
          </p:cNvPicPr>
          <p:nvPr/>
        </p:nvPicPr>
        <p:blipFill>
          <a:blip r:embed="rId5" cstate="print"/>
          <a:srcRect/>
          <a:stretch>
            <a:fillRect/>
          </a:stretch>
        </p:blipFill>
        <p:spPr bwMode="auto">
          <a:xfrm>
            <a:off x="7480300" y="884238"/>
            <a:ext cx="968375" cy="2239962"/>
          </a:xfrm>
          <a:prstGeom prst="rect">
            <a:avLst/>
          </a:prstGeom>
          <a:noFill/>
          <a:ln w="9525">
            <a:noFill/>
            <a:miter lim="800000"/>
            <a:headEnd/>
            <a:tailEnd/>
          </a:ln>
        </p:spPr>
      </p:pic>
      <p:cxnSp>
        <p:nvCxnSpPr>
          <p:cNvPr id="6172" name="Shape 34"/>
          <p:cNvCxnSpPr>
            <a:cxnSpLocks noChangeShapeType="1"/>
          </p:cNvCxnSpPr>
          <p:nvPr/>
        </p:nvCxnSpPr>
        <p:spPr bwMode="auto">
          <a:xfrm rot="10800000" flipV="1">
            <a:off x="1566863" y="2277664"/>
            <a:ext cx="338138" cy="286941"/>
          </a:xfrm>
          <a:prstGeom prst="bentConnector3">
            <a:avLst>
              <a:gd name="adj1" fmla="val 16615"/>
            </a:avLst>
          </a:prstGeom>
          <a:noFill/>
          <a:ln w="38100" algn="ctr">
            <a:solidFill>
              <a:schemeClr val="bg2"/>
            </a:solidFill>
            <a:round/>
            <a:headEnd/>
            <a:tailEnd type="triangle" w="med" len="med"/>
          </a:ln>
        </p:spPr>
      </p:cxnSp>
      <p:pic>
        <p:nvPicPr>
          <p:cNvPr id="6176" name="Picture 35" descr="JWST Color Square"/>
          <p:cNvPicPr>
            <a:picLocks noChangeAspect="1" noChangeArrowheads="1"/>
          </p:cNvPicPr>
          <p:nvPr/>
        </p:nvPicPr>
        <p:blipFill>
          <a:blip r:embed="rId6" cstate="print"/>
          <a:srcRect l="17178" t="32031" r="17999" b="9801"/>
          <a:stretch>
            <a:fillRect/>
          </a:stretch>
        </p:blipFill>
        <p:spPr bwMode="auto">
          <a:xfrm>
            <a:off x="2816225" y="504825"/>
            <a:ext cx="1128713" cy="1533525"/>
          </a:xfrm>
          <a:prstGeom prst="rect">
            <a:avLst/>
          </a:prstGeom>
          <a:noFill/>
          <a:ln w="31750" algn="ctr">
            <a:noFill/>
            <a:miter lim="800000"/>
            <a:headEnd/>
            <a:tailEnd/>
          </a:ln>
        </p:spPr>
      </p:pic>
      <p:pic>
        <p:nvPicPr>
          <p:cNvPr id="6177" name="Picture 37" descr="JWST Color Square"/>
          <p:cNvPicPr>
            <a:picLocks noChangeAspect="1" noChangeArrowheads="1"/>
          </p:cNvPicPr>
          <p:nvPr/>
        </p:nvPicPr>
        <p:blipFill>
          <a:blip r:embed="rId7" cstate="print"/>
          <a:srcRect l="18126" b="13016"/>
          <a:stretch>
            <a:fillRect/>
          </a:stretch>
        </p:blipFill>
        <p:spPr bwMode="auto">
          <a:xfrm>
            <a:off x="5270500" y="838200"/>
            <a:ext cx="660400" cy="788987"/>
          </a:xfrm>
          <a:prstGeom prst="rect">
            <a:avLst/>
          </a:prstGeom>
          <a:noFill/>
          <a:ln w="31750" algn="ctr">
            <a:noFill/>
            <a:miter lim="800000"/>
            <a:headEnd/>
            <a:tailEnd/>
          </a:ln>
        </p:spPr>
      </p:pic>
      <p:sp>
        <p:nvSpPr>
          <p:cNvPr id="39" name="Rectangle 6">
            <a:hlinkClick r:id="" action="ppaction://noaction"/>
          </p:cNvPr>
          <p:cNvSpPr>
            <a:spLocks noChangeArrowheads="1"/>
          </p:cNvSpPr>
          <p:nvPr/>
        </p:nvSpPr>
        <p:spPr bwMode="auto">
          <a:xfrm>
            <a:off x="3925888" y="3179763"/>
            <a:ext cx="1057275" cy="706437"/>
          </a:xfrm>
          <a:prstGeom prst="rect">
            <a:avLst/>
          </a:prstGeom>
          <a:solidFill>
            <a:srgbClr val="FFCC99"/>
          </a:solidFill>
          <a:ln w="9525">
            <a:solidFill>
              <a:schemeClr val="tx1"/>
            </a:solidFill>
            <a:miter lim="800000"/>
            <a:headEnd/>
            <a:tailEnd/>
          </a:ln>
        </p:spPr>
        <p:txBody>
          <a:bodyPr anchor="ctr"/>
          <a:lstStyle/>
          <a:p>
            <a:pPr algn="ctr"/>
            <a:r>
              <a:rPr lang="en-US" sz="1200" dirty="0">
                <a:solidFill>
                  <a:srgbClr val="000000"/>
                </a:solidFill>
                <a:latin typeface="Arial" charset="0"/>
              </a:rPr>
              <a:t>Integrate DTA</a:t>
            </a:r>
          </a:p>
        </p:txBody>
      </p:sp>
      <p:sp>
        <p:nvSpPr>
          <p:cNvPr id="40" name="AutoShape 7"/>
          <p:cNvSpPr>
            <a:spLocks noChangeArrowheads="1"/>
          </p:cNvSpPr>
          <p:nvPr/>
        </p:nvSpPr>
        <p:spPr bwMode="auto">
          <a:xfrm>
            <a:off x="4121150" y="2468563"/>
            <a:ext cx="668338" cy="266700"/>
          </a:xfrm>
          <a:prstGeom prst="roundRect">
            <a:avLst>
              <a:gd name="adj" fmla="val 16667"/>
            </a:avLst>
          </a:prstGeom>
          <a:solidFill>
            <a:schemeClr val="accent1"/>
          </a:solidFill>
          <a:ln w="19050" algn="ctr">
            <a:solidFill>
              <a:schemeClr val="tx1"/>
            </a:solidFill>
            <a:round/>
            <a:headEnd/>
            <a:tailEnd/>
          </a:ln>
        </p:spPr>
        <p:txBody>
          <a:bodyPr wrap="none" lIns="45720" tIns="46038" rIns="45720" bIns="46038" anchor="ctr"/>
          <a:lstStyle/>
          <a:p>
            <a:pPr algn="ctr">
              <a:spcAft>
                <a:spcPct val="15000"/>
              </a:spcAft>
              <a:buClr>
                <a:srgbClr val="0B3D91"/>
              </a:buClr>
            </a:pPr>
            <a:r>
              <a:rPr lang="en-US" sz="900" dirty="0">
                <a:solidFill>
                  <a:srgbClr val="000000"/>
                </a:solidFill>
                <a:latin typeface="Arial" charset="0"/>
              </a:rPr>
              <a:t>CTA</a:t>
            </a:r>
          </a:p>
        </p:txBody>
      </p:sp>
      <p:sp>
        <p:nvSpPr>
          <p:cNvPr id="41" name="Text Box 11"/>
          <p:cNvSpPr txBox="1">
            <a:spLocks noChangeArrowheads="1"/>
          </p:cNvSpPr>
          <p:nvPr/>
        </p:nvSpPr>
        <p:spPr bwMode="auto">
          <a:xfrm>
            <a:off x="3811588" y="3886200"/>
            <a:ext cx="1827212" cy="2400657"/>
          </a:xfrm>
          <a:prstGeom prst="rect">
            <a:avLst/>
          </a:prstGeom>
          <a:noFill/>
          <a:ln w="9525">
            <a:noFill/>
            <a:miter lim="800000"/>
            <a:headEnd/>
            <a:tailEnd/>
          </a:ln>
        </p:spPr>
        <p:txBody>
          <a:bodyPr>
            <a:spAutoFit/>
          </a:bodyPr>
          <a:lstStyle/>
          <a:p>
            <a:pPr marL="115888" indent="-115888">
              <a:buFontTx/>
              <a:buChar char="•"/>
            </a:pPr>
            <a:r>
              <a:rPr lang="en-US" sz="1400" dirty="0">
                <a:solidFill>
                  <a:srgbClr val="000000"/>
                </a:solidFill>
              </a:rPr>
              <a:t>OSS (-V1)</a:t>
            </a:r>
          </a:p>
          <a:p>
            <a:pPr marL="115888" indent="-115888">
              <a:buFontTx/>
              <a:buChar char="•"/>
            </a:pPr>
            <a:r>
              <a:rPr lang="en-US" sz="1400" b="0" dirty="0">
                <a:solidFill>
                  <a:srgbClr val="000000"/>
                </a:solidFill>
              </a:rPr>
              <a:t>Install stowed DTA</a:t>
            </a:r>
          </a:p>
          <a:p>
            <a:pPr marL="115888" indent="-115888">
              <a:buFontTx/>
              <a:buChar char="•"/>
            </a:pPr>
            <a:r>
              <a:rPr lang="en-US" sz="1400" b="0" dirty="0">
                <a:solidFill>
                  <a:srgbClr val="000000"/>
                </a:solidFill>
              </a:rPr>
              <a:t>Route Cooler Tower Assy. (CTA)</a:t>
            </a:r>
          </a:p>
          <a:p>
            <a:pPr marL="115888" indent="-115888">
              <a:buFontTx/>
              <a:buChar char="•"/>
            </a:pPr>
            <a:r>
              <a:rPr lang="en-US" sz="1400" b="0" dirty="0">
                <a:solidFill>
                  <a:srgbClr val="000000"/>
                </a:solidFill>
              </a:rPr>
              <a:t>Alignment checks</a:t>
            </a:r>
          </a:p>
          <a:p>
            <a:pPr marL="115888" indent="-115888" algn="ctr">
              <a:buFontTx/>
              <a:buChar char="•"/>
            </a:pPr>
            <a:r>
              <a:rPr lang="en-US" sz="1400" b="0" dirty="0">
                <a:solidFill>
                  <a:srgbClr val="000000"/>
                </a:solidFill>
              </a:rPr>
              <a:t>Install OTE/IEC harnesses on </a:t>
            </a:r>
            <a:r>
              <a:rPr lang="en-US" sz="1400" b="0" dirty="0" smtClean="0">
                <a:solidFill>
                  <a:srgbClr val="000000"/>
                </a:solidFill>
              </a:rPr>
              <a:t>DTA</a:t>
            </a:r>
          </a:p>
          <a:p>
            <a:pPr marL="573088" lvl="1" indent="-115888" algn="ctr">
              <a:buFontTx/>
              <a:buChar char="•"/>
            </a:pPr>
            <a:r>
              <a:rPr lang="en-US" sz="1000" b="0" dirty="0" smtClean="0">
                <a:solidFill>
                  <a:srgbClr val="000000"/>
                </a:solidFill>
              </a:rPr>
              <a:t> (W33-41-46)</a:t>
            </a:r>
          </a:p>
          <a:p>
            <a:pPr marL="115888" indent="-115888">
              <a:buFontTx/>
              <a:buChar char="•"/>
            </a:pPr>
            <a:r>
              <a:rPr lang="en-US" sz="1400" b="0" dirty="0" smtClean="0">
                <a:solidFill>
                  <a:srgbClr val="000000"/>
                </a:solidFill>
              </a:rPr>
              <a:t>Install </a:t>
            </a:r>
            <a:r>
              <a:rPr lang="en-US" sz="1400" b="0" dirty="0">
                <a:solidFill>
                  <a:srgbClr val="000000"/>
                </a:solidFill>
              </a:rPr>
              <a:t>PTR -Interceptor </a:t>
            </a:r>
            <a:r>
              <a:rPr lang="en-US" sz="1400" b="0" dirty="0" smtClean="0">
                <a:solidFill>
                  <a:srgbClr val="000000"/>
                </a:solidFill>
              </a:rPr>
              <a:t>Panel</a:t>
            </a:r>
            <a:endParaRPr lang="en-US" sz="1400" b="0" dirty="0">
              <a:solidFill>
                <a:srgbClr val="000000"/>
              </a:solidFill>
            </a:endParaRPr>
          </a:p>
          <a:p>
            <a:pPr marL="115888" indent="-115888" algn="ctr">
              <a:buFontTx/>
              <a:buChar char="•"/>
            </a:pPr>
            <a:endParaRPr lang="en-US" sz="1400" b="0" dirty="0">
              <a:solidFill>
                <a:srgbClr val="000000"/>
              </a:solidFill>
            </a:endParaRPr>
          </a:p>
        </p:txBody>
      </p:sp>
      <p:sp>
        <p:nvSpPr>
          <p:cNvPr id="42" name="AutoShape 7"/>
          <p:cNvSpPr>
            <a:spLocks noChangeArrowheads="1"/>
          </p:cNvSpPr>
          <p:nvPr/>
        </p:nvSpPr>
        <p:spPr bwMode="auto">
          <a:xfrm>
            <a:off x="4121150" y="2751138"/>
            <a:ext cx="668338" cy="266700"/>
          </a:xfrm>
          <a:prstGeom prst="roundRect">
            <a:avLst>
              <a:gd name="adj" fmla="val 16667"/>
            </a:avLst>
          </a:prstGeom>
          <a:solidFill>
            <a:schemeClr val="accent1"/>
          </a:solidFill>
          <a:ln w="19050" algn="ctr">
            <a:solidFill>
              <a:schemeClr val="tx1"/>
            </a:solidFill>
            <a:round/>
            <a:headEnd/>
            <a:tailEnd/>
          </a:ln>
        </p:spPr>
        <p:txBody>
          <a:bodyPr wrap="none" lIns="45720" tIns="46038" rIns="45720" bIns="46038" anchor="ctr"/>
          <a:lstStyle/>
          <a:p>
            <a:pPr algn="ctr">
              <a:spcAft>
                <a:spcPct val="15000"/>
              </a:spcAft>
              <a:buClr>
                <a:srgbClr val="0B3D91"/>
              </a:buClr>
            </a:pPr>
            <a:r>
              <a:rPr lang="en-US" sz="900" dirty="0">
                <a:solidFill>
                  <a:srgbClr val="000000"/>
                </a:solidFill>
                <a:latin typeface="Arial" charset="0"/>
              </a:rPr>
              <a:t>DTA</a:t>
            </a:r>
          </a:p>
        </p:txBody>
      </p:sp>
      <p:cxnSp>
        <p:nvCxnSpPr>
          <p:cNvPr id="43" name="AutoShape 22"/>
          <p:cNvCxnSpPr>
            <a:cxnSpLocks noChangeShapeType="1"/>
            <a:stCxn id="42" idx="2"/>
            <a:endCxn id="39" idx="0"/>
          </p:cNvCxnSpPr>
          <p:nvPr/>
        </p:nvCxnSpPr>
        <p:spPr bwMode="auto">
          <a:xfrm flipH="1">
            <a:off x="4454526" y="3017838"/>
            <a:ext cx="793" cy="161925"/>
          </a:xfrm>
          <a:prstGeom prst="straightConnector1">
            <a:avLst/>
          </a:prstGeom>
          <a:noFill/>
          <a:ln w="31750">
            <a:solidFill>
              <a:schemeClr val="bg2"/>
            </a:solidFill>
            <a:round/>
            <a:headEnd/>
            <a:tailEnd type="triangle" w="med" len="med"/>
          </a:ln>
        </p:spPr>
      </p:cxnSp>
      <p:sp>
        <p:nvSpPr>
          <p:cNvPr id="58" name="AutoShape 7"/>
          <p:cNvSpPr>
            <a:spLocks noChangeArrowheads="1"/>
          </p:cNvSpPr>
          <p:nvPr/>
        </p:nvSpPr>
        <p:spPr bwMode="auto">
          <a:xfrm>
            <a:off x="5930900" y="838200"/>
            <a:ext cx="668338" cy="338138"/>
          </a:xfrm>
          <a:prstGeom prst="roundRect">
            <a:avLst>
              <a:gd name="adj" fmla="val 16667"/>
            </a:avLst>
          </a:prstGeom>
          <a:solidFill>
            <a:schemeClr val="accent1"/>
          </a:solidFill>
          <a:ln w="19050" algn="ctr">
            <a:solidFill>
              <a:schemeClr val="tx1"/>
            </a:solidFill>
            <a:round/>
            <a:headEnd/>
            <a:tailEnd/>
          </a:ln>
        </p:spPr>
        <p:txBody>
          <a:bodyPr wrap="none" lIns="45720" tIns="46038" rIns="45720" bIns="46038" anchor="ctr"/>
          <a:lstStyle/>
          <a:p>
            <a:pPr algn="ctr">
              <a:spcAft>
                <a:spcPct val="15000"/>
              </a:spcAft>
              <a:buClr>
                <a:srgbClr val="0B3D91"/>
              </a:buClr>
            </a:pPr>
            <a:r>
              <a:rPr lang="en-US" sz="1000" dirty="0">
                <a:solidFill>
                  <a:srgbClr val="000000"/>
                </a:solidFill>
                <a:latin typeface="Arial" charset="0"/>
              </a:rPr>
              <a:t>PTR</a:t>
            </a:r>
          </a:p>
          <a:p>
            <a:pPr algn="ctr">
              <a:spcAft>
                <a:spcPct val="15000"/>
              </a:spcAft>
              <a:buClr>
                <a:srgbClr val="0B3D91"/>
              </a:buClr>
            </a:pPr>
            <a:r>
              <a:rPr lang="en-US" sz="800" dirty="0">
                <a:solidFill>
                  <a:srgbClr val="000000"/>
                </a:solidFill>
                <a:latin typeface="Arial" charset="0"/>
              </a:rPr>
              <a:t>Interceptor</a:t>
            </a:r>
          </a:p>
        </p:txBody>
      </p:sp>
      <p:pic>
        <p:nvPicPr>
          <p:cNvPr id="6146" name="Picture 36" descr="JWST Color Square"/>
          <p:cNvPicPr>
            <a:picLocks noChangeAspect="1" noChangeArrowheads="1"/>
          </p:cNvPicPr>
          <p:nvPr/>
        </p:nvPicPr>
        <p:blipFill>
          <a:blip r:embed="rId8" cstate="print"/>
          <a:srcRect l="13860" t="8307" r="10429" b="11450"/>
          <a:stretch>
            <a:fillRect/>
          </a:stretch>
        </p:blipFill>
        <p:spPr bwMode="auto">
          <a:xfrm>
            <a:off x="1212850" y="481239"/>
            <a:ext cx="1225550" cy="1728561"/>
          </a:xfrm>
          <a:prstGeom prst="rect">
            <a:avLst/>
          </a:prstGeom>
          <a:noFill/>
          <a:ln w="31750" algn="ctr">
            <a:noFill/>
            <a:miter lim="800000"/>
            <a:headEnd/>
            <a:tailEnd/>
          </a:ln>
        </p:spPr>
      </p:pic>
      <p:pic>
        <p:nvPicPr>
          <p:cNvPr id="36" name="Picture 35" descr="s384079.bmp"/>
          <p:cNvPicPr>
            <a:picLocks noChangeAspect="1"/>
          </p:cNvPicPr>
          <p:nvPr/>
        </p:nvPicPr>
        <p:blipFill>
          <a:blip r:embed="rId9" cstate="print">
            <a:clrChange>
              <a:clrFrom>
                <a:srgbClr val="FFFFFF"/>
              </a:clrFrom>
              <a:clrTo>
                <a:srgbClr val="FFFFFF">
                  <a:alpha val="0"/>
                </a:srgbClr>
              </a:clrTo>
            </a:clrChange>
          </a:blip>
          <a:srcRect r="52567"/>
          <a:stretch>
            <a:fillRect/>
          </a:stretch>
        </p:blipFill>
        <p:spPr>
          <a:xfrm>
            <a:off x="107950" y="1454150"/>
            <a:ext cx="1458913" cy="1776413"/>
          </a:xfrm>
          <a:prstGeom prst="rect">
            <a:avLst/>
          </a:prstGeom>
          <a:ln>
            <a:noFill/>
          </a:ln>
          <a:effectLst>
            <a:outerShdw blurRad="292100" dist="139700" dir="2700000" algn="tl" rotWithShape="0">
              <a:srgbClr val="333333">
                <a:alpha val="65000"/>
              </a:srgbClr>
            </a:outerShdw>
          </a:effectLst>
        </p:spPr>
      </p:pic>
      <p:sp>
        <p:nvSpPr>
          <p:cNvPr id="34" name="Rectangle 33"/>
          <p:cNvSpPr/>
          <p:nvPr/>
        </p:nvSpPr>
        <p:spPr bwMode="auto">
          <a:xfrm>
            <a:off x="2220686" y="6605081"/>
            <a:ext cx="6772589" cy="25291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37" name="Date Placeholder 3"/>
          <p:cNvSpPr txBox="1">
            <a:spLocks/>
          </p:cNvSpPr>
          <p:nvPr/>
        </p:nvSpPr>
        <p:spPr bwMode="auto">
          <a:xfrm>
            <a:off x="136177" y="6616498"/>
            <a:ext cx="835453" cy="246207"/>
          </a:xfrm>
          <a:prstGeom prst="rect">
            <a:avLst/>
          </a:prstGeom>
          <a:noFill/>
          <a:ln w="9525">
            <a:noFill/>
            <a:miter lim="800000"/>
            <a:headEnd/>
            <a:tailEnd/>
          </a:ln>
          <a:effectLst/>
        </p:spPr>
        <p:txBody>
          <a:bodyPr vert="horz" wrap="none" lIns="91424" tIns="45713" rIns="91424" bIns="45713"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00000"/>
                </a:solidFill>
                <a:effectLst/>
                <a:uLnTx/>
                <a:uFillTx/>
                <a:latin typeface="Arial"/>
                <a:ea typeface="+mn-ea"/>
                <a:cs typeface="+mn-cs"/>
              </a:rPr>
              <a:t>6 July 2012</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4" name="Footer Placeholder 5"/>
          <p:cNvSpPr txBox="1">
            <a:spLocks/>
          </p:cNvSpPr>
          <p:nvPr/>
        </p:nvSpPr>
        <p:spPr bwMode="auto">
          <a:xfrm>
            <a:off x="1498053" y="6597042"/>
            <a:ext cx="6585626" cy="246221"/>
          </a:xfrm>
          <a:prstGeom prst="rect">
            <a:avLst/>
          </a:prstGeom>
          <a:noFill/>
          <a:ln w="9525">
            <a:noFill/>
            <a:miter lim="800000"/>
            <a:headEnd/>
            <a:tailEnd/>
          </a:ln>
          <a:effectLst/>
        </p:spPr>
        <p:txBody>
          <a:bodyPr vert="horz" wrap="square" lIns="91424" tIns="45713" rIns="91424" bIns="45713"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00000"/>
                </a:solidFill>
                <a:effectLst/>
                <a:uLnTx/>
                <a:uFillTx/>
                <a:latin typeface="Arial"/>
                <a:ea typeface="+mn-ea"/>
                <a:cs typeface="+mn-cs"/>
              </a:rPr>
              <a:t>SPIE Astronomical Telescopes and Instrumentation:  8442-90</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6" name="Slide Number Placeholder 4"/>
          <p:cNvSpPr txBox="1">
            <a:spLocks/>
          </p:cNvSpPr>
          <p:nvPr/>
        </p:nvSpPr>
        <p:spPr bwMode="auto">
          <a:xfrm>
            <a:off x="8805865" y="6578602"/>
            <a:ext cx="338137" cy="276225"/>
          </a:xfrm>
          <a:prstGeom prst="rect">
            <a:avLst/>
          </a:prstGeom>
          <a:noFill/>
          <a:ln w="9525">
            <a:noFill/>
            <a:miter lim="800000"/>
            <a:headEnd/>
            <a:tailEnd/>
          </a:ln>
          <a:effectLst/>
        </p:spPr>
        <p:txBody>
          <a:bodyPr vert="horz" wrap="none" lIns="91424" tIns="45713" rIns="91424" bIns="45713"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BFC24D-9AC3-4BD4-B8CD-E2D7ECDFF942}" type="slidenum">
              <a:rPr kumimoji="0" lang="en-US" sz="1200" b="1"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 name="Picture 2" descr="JWST Color Square"/>
          <p:cNvPicPr>
            <a:picLocks noChangeAspect="1" noChangeArrowheads="1"/>
          </p:cNvPicPr>
          <p:nvPr/>
        </p:nvPicPr>
        <p:blipFill>
          <a:blip r:embed="rId3" cstate="print"/>
          <a:srcRect/>
          <a:stretch>
            <a:fillRect/>
          </a:stretch>
        </p:blipFill>
        <p:spPr bwMode="auto">
          <a:xfrm>
            <a:off x="2514600" y="410443"/>
            <a:ext cx="1975438" cy="2664545"/>
          </a:xfrm>
          <a:prstGeom prst="rect">
            <a:avLst/>
          </a:prstGeom>
          <a:noFill/>
          <a:ln w="31750" cap="flat" cmpd="sng" algn="ctr">
            <a:noFill/>
            <a:prstDash val="solid"/>
            <a:miter lim="800000"/>
            <a:headEnd type="none" w="med" len="med"/>
            <a:tailEnd type="none" w="med" len="med"/>
          </a:ln>
        </p:spPr>
      </p:pic>
      <p:pic>
        <p:nvPicPr>
          <p:cNvPr id="33" name="Picture 32" descr="s381996.bmp"/>
          <p:cNvPicPr>
            <a:picLocks noChangeAspect="1"/>
          </p:cNvPicPr>
          <p:nvPr/>
        </p:nvPicPr>
        <p:blipFill>
          <a:blip r:embed="rId4" cstate="print"/>
          <a:srcRect l="31206" t="4626" r="36340"/>
          <a:stretch>
            <a:fillRect/>
          </a:stretch>
        </p:blipFill>
        <p:spPr>
          <a:xfrm>
            <a:off x="402838" y="842551"/>
            <a:ext cx="1439489" cy="2282825"/>
          </a:xfrm>
          <a:prstGeom prst="rect">
            <a:avLst/>
          </a:prstGeom>
        </p:spPr>
      </p:pic>
      <p:sp>
        <p:nvSpPr>
          <p:cNvPr id="2051" name="Rectangle 2"/>
          <p:cNvSpPr>
            <a:spLocks noGrp="1" noChangeArrowheads="1"/>
          </p:cNvSpPr>
          <p:nvPr>
            <p:ph type="title"/>
          </p:nvPr>
        </p:nvSpPr>
        <p:spPr>
          <a:xfrm>
            <a:off x="984250" y="161925"/>
            <a:ext cx="5405438" cy="733425"/>
          </a:xfrm>
        </p:spPr>
        <p:txBody>
          <a:bodyPr/>
          <a:lstStyle/>
          <a:p>
            <a:r>
              <a:rPr lang="en-US" dirty="0" smtClean="0">
                <a:solidFill>
                  <a:srgbClr val="0000FF"/>
                </a:solidFill>
              </a:rPr>
              <a:t>OTE Structure I&amp;T </a:t>
            </a:r>
            <a:r>
              <a:rPr lang="en-US" dirty="0" smtClean="0"/>
              <a:t/>
            </a:r>
            <a:br>
              <a:rPr lang="en-US" dirty="0" smtClean="0"/>
            </a:br>
            <a:endParaRPr lang="en-US" b="1" dirty="0" smtClean="0">
              <a:solidFill>
                <a:schemeClr val="tx1"/>
              </a:solidFill>
            </a:endParaRPr>
          </a:p>
        </p:txBody>
      </p:sp>
      <p:graphicFrame>
        <p:nvGraphicFramePr>
          <p:cNvPr id="2050" name="Object 3"/>
          <p:cNvGraphicFramePr>
            <a:graphicFrameLocks noChangeAspect="1"/>
          </p:cNvGraphicFramePr>
          <p:nvPr>
            <p:ph sz="half" idx="1"/>
          </p:nvPr>
        </p:nvGraphicFramePr>
        <p:xfrm>
          <a:off x="7150100" y="1414463"/>
          <a:ext cx="1730375" cy="1182687"/>
        </p:xfrm>
        <a:graphic>
          <a:graphicData uri="http://schemas.openxmlformats.org/presentationml/2006/ole">
            <p:oleObj spid="_x0000_s1026" name="Visio" r:id="rId5" imgW="3403600" imgH="2324100" progId="">
              <p:embed/>
            </p:oleObj>
          </a:graphicData>
        </a:graphic>
      </p:graphicFrame>
      <p:sp>
        <p:nvSpPr>
          <p:cNvPr id="2052" name="Rectangle 5"/>
          <p:cNvSpPr>
            <a:spLocks noChangeArrowheads="1"/>
          </p:cNvSpPr>
          <p:nvPr/>
        </p:nvSpPr>
        <p:spPr bwMode="auto">
          <a:xfrm>
            <a:off x="7364413" y="3065463"/>
            <a:ext cx="1260475" cy="725487"/>
          </a:xfrm>
          <a:prstGeom prst="rect">
            <a:avLst/>
          </a:prstGeom>
          <a:solidFill>
            <a:srgbClr val="000080"/>
          </a:solidFill>
          <a:ln w="9525">
            <a:solidFill>
              <a:schemeClr val="tx1"/>
            </a:solidFill>
            <a:miter lim="800000"/>
            <a:headEnd/>
            <a:tailEnd/>
          </a:ln>
        </p:spPr>
        <p:txBody>
          <a:bodyPr anchor="ctr"/>
          <a:lstStyle/>
          <a:p>
            <a:pPr algn="ctr"/>
            <a:r>
              <a:rPr lang="en-US" sz="1400">
                <a:solidFill>
                  <a:srgbClr val="FFFFFF"/>
                </a:solidFill>
                <a:latin typeface="Arial" charset="0"/>
              </a:rPr>
              <a:t>Configure/ Ship to   GSFC</a:t>
            </a:r>
          </a:p>
        </p:txBody>
      </p:sp>
      <p:sp>
        <p:nvSpPr>
          <p:cNvPr id="2053" name="Text Box 7"/>
          <p:cNvSpPr txBox="1">
            <a:spLocks noChangeArrowheads="1"/>
          </p:cNvSpPr>
          <p:nvPr/>
        </p:nvSpPr>
        <p:spPr bwMode="auto">
          <a:xfrm>
            <a:off x="7607300" y="2720975"/>
            <a:ext cx="998538" cy="276225"/>
          </a:xfrm>
          <a:prstGeom prst="rect">
            <a:avLst/>
          </a:prstGeom>
          <a:solidFill>
            <a:srgbClr val="99CCFF"/>
          </a:solidFill>
          <a:ln w="9525" algn="ctr">
            <a:solidFill>
              <a:schemeClr val="tx1"/>
            </a:solidFill>
            <a:miter lim="800000"/>
            <a:headEnd/>
            <a:tailEnd/>
          </a:ln>
        </p:spPr>
        <p:txBody>
          <a:bodyPr>
            <a:spAutoFit/>
          </a:bodyPr>
          <a:lstStyle/>
          <a:p>
            <a:pPr algn="ctr">
              <a:spcBef>
                <a:spcPct val="50000"/>
              </a:spcBef>
            </a:pPr>
            <a:r>
              <a:rPr lang="en-US" sz="1200">
                <a:solidFill>
                  <a:srgbClr val="000000"/>
                </a:solidFill>
                <a:latin typeface="Arial" charset="0"/>
              </a:rPr>
              <a:t>04/06/15</a:t>
            </a:r>
          </a:p>
        </p:txBody>
      </p:sp>
      <p:sp>
        <p:nvSpPr>
          <p:cNvPr id="2054" name="Rectangle 8">
            <a:hlinkClick r:id="" action="ppaction://noaction"/>
          </p:cNvPr>
          <p:cNvSpPr>
            <a:spLocks noChangeArrowheads="1"/>
          </p:cNvSpPr>
          <p:nvPr/>
        </p:nvSpPr>
        <p:spPr bwMode="auto">
          <a:xfrm>
            <a:off x="417513" y="3074988"/>
            <a:ext cx="1095375" cy="706437"/>
          </a:xfrm>
          <a:prstGeom prst="rect">
            <a:avLst/>
          </a:prstGeom>
          <a:solidFill>
            <a:srgbClr val="CCFFCC"/>
          </a:solidFill>
          <a:ln w="9525">
            <a:solidFill>
              <a:schemeClr val="tx1"/>
            </a:solidFill>
            <a:miter lim="800000"/>
            <a:headEnd/>
            <a:tailEnd/>
          </a:ln>
        </p:spPr>
        <p:txBody>
          <a:bodyPr anchor="ctr"/>
          <a:lstStyle/>
          <a:p>
            <a:pPr algn="ctr"/>
            <a:r>
              <a:rPr lang="en-US" sz="1200" dirty="0">
                <a:solidFill>
                  <a:srgbClr val="000000"/>
                </a:solidFill>
                <a:latin typeface="Arial" charset="0"/>
              </a:rPr>
              <a:t>Stowed Modal Survey</a:t>
            </a:r>
          </a:p>
        </p:txBody>
      </p:sp>
      <p:sp>
        <p:nvSpPr>
          <p:cNvPr id="2055" name="Rectangle 9">
            <a:hlinkClick r:id="" action="ppaction://noaction"/>
          </p:cNvPr>
          <p:cNvSpPr>
            <a:spLocks noChangeArrowheads="1"/>
          </p:cNvSpPr>
          <p:nvPr/>
        </p:nvSpPr>
        <p:spPr bwMode="auto">
          <a:xfrm>
            <a:off x="2173288" y="3074988"/>
            <a:ext cx="1057275" cy="706437"/>
          </a:xfrm>
          <a:prstGeom prst="rect">
            <a:avLst/>
          </a:prstGeom>
          <a:solidFill>
            <a:srgbClr val="FFCC99"/>
          </a:solidFill>
          <a:ln w="9525">
            <a:solidFill>
              <a:schemeClr val="tx1"/>
            </a:solidFill>
            <a:miter lim="800000"/>
            <a:headEnd/>
            <a:tailEnd/>
          </a:ln>
        </p:spPr>
        <p:txBody>
          <a:bodyPr anchor="ctr"/>
          <a:lstStyle/>
          <a:p>
            <a:pPr algn="ctr"/>
            <a:r>
              <a:rPr lang="en-US" sz="1200" dirty="0">
                <a:solidFill>
                  <a:srgbClr val="000000"/>
                </a:solidFill>
                <a:latin typeface="Arial" charset="0"/>
              </a:rPr>
              <a:t>Deployed Modal Setup</a:t>
            </a:r>
          </a:p>
        </p:txBody>
      </p:sp>
      <p:sp>
        <p:nvSpPr>
          <p:cNvPr id="2056" name="Rectangle 10">
            <a:hlinkClick r:id="" action="ppaction://noaction"/>
          </p:cNvPr>
          <p:cNvSpPr>
            <a:spLocks noChangeArrowheads="1"/>
          </p:cNvSpPr>
          <p:nvPr/>
        </p:nvSpPr>
        <p:spPr bwMode="auto">
          <a:xfrm>
            <a:off x="3890963" y="3074988"/>
            <a:ext cx="1095375" cy="706437"/>
          </a:xfrm>
          <a:prstGeom prst="rect">
            <a:avLst/>
          </a:prstGeom>
          <a:solidFill>
            <a:srgbClr val="CCFFCC"/>
          </a:solidFill>
          <a:ln w="9525">
            <a:solidFill>
              <a:schemeClr val="tx1"/>
            </a:solidFill>
            <a:miter lim="800000"/>
            <a:headEnd/>
            <a:tailEnd/>
          </a:ln>
        </p:spPr>
        <p:txBody>
          <a:bodyPr anchor="ctr"/>
          <a:lstStyle/>
          <a:p>
            <a:pPr algn="ctr"/>
            <a:r>
              <a:rPr lang="en-US" sz="1200" dirty="0">
                <a:solidFill>
                  <a:srgbClr val="000000"/>
                </a:solidFill>
                <a:latin typeface="Arial" charset="0"/>
              </a:rPr>
              <a:t>Deployed Modal Survey</a:t>
            </a:r>
          </a:p>
        </p:txBody>
      </p:sp>
      <p:sp>
        <p:nvSpPr>
          <p:cNvPr id="2057" name="Text Box 11"/>
          <p:cNvSpPr txBox="1">
            <a:spLocks noChangeArrowheads="1"/>
          </p:cNvSpPr>
          <p:nvPr/>
        </p:nvSpPr>
        <p:spPr bwMode="auto">
          <a:xfrm>
            <a:off x="265113" y="3760788"/>
            <a:ext cx="1827212" cy="2893100"/>
          </a:xfrm>
          <a:prstGeom prst="rect">
            <a:avLst/>
          </a:prstGeom>
          <a:noFill/>
          <a:ln w="9525">
            <a:noFill/>
            <a:miter lim="800000"/>
            <a:headEnd/>
            <a:tailEnd/>
          </a:ln>
        </p:spPr>
        <p:txBody>
          <a:bodyPr>
            <a:spAutoFit/>
          </a:bodyPr>
          <a:lstStyle/>
          <a:p>
            <a:pPr marL="115888" indent="-115888">
              <a:buFontTx/>
              <a:buChar char="•"/>
            </a:pPr>
            <a:r>
              <a:rPr lang="en-US" sz="1400" dirty="0">
                <a:solidFill>
                  <a:srgbClr val="000000"/>
                </a:solidFill>
              </a:rPr>
              <a:t>VIS  (+V3)</a:t>
            </a:r>
          </a:p>
          <a:p>
            <a:pPr marL="115888" indent="-115888">
              <a:buFontTx/>
              <a:buChar char="•"/>
            </a:pPr>
            <a:r>
              <a:rPr lang="en-US" sz="1400" b="0" dirty="0">
                <a:solidFill>
                  <a:srgbClr val="000000"/>
                </a:solidFill>
              </a:rPr>
              <a:t>Install </a:t>
            </a:r>
            <a:r>
              <a:rPr lang="en-US" sz="1400" b="0" dirty="0" err="1">
                <a:solidFill>
                  <a:srgbClr val="000000"/>
                </a:solidFill>
              </a:rPr>
              <a:t>Accels</a:t>
            </a:r>
            <a:endParaRPr lang="en-US" sz="1400" b="0" dirty="0">
              <a:solidFill>
                <a:srgbClr val="000000"/>
              </a:solidFill>
            </a:endParaRPr>
          </a:p>
          <a:p>
            <a:pPr marL="115888" indent="-115888">
              <a:buFontTx/>
              <a:buChar char="•"/>
            </a:pPr>
            <a:r>
              <a:rPr lang="en-US" sz="1400" b="0" dirty="0">
                <a:solidFill>
                  <a:srgbClr val="000000"/>
                </a:solidFill>
              </a:rPr>
              <a:t>Snub DTA</a:t>
            </a:r>
          </a:p>
          <a:p>
            <a:pPr marL="115888" indent="-115888">
              <a:buFontTx/>
              <a:buChar char="•"/>
            </a:pPr>
            <a:r>
              <a:rPr lang="en-US" sz="1400" b="0" dirty="0">
                <a:solidFill>
                  <a:srgbClr val="000000"/>
                </a:solidFill>
              </a:rPr>
              <a:t>Install stingers</a:t>
            </a:r>
          </a:p>
          <a:p>
            <a:pPr marL="115888" indent="-115888">
              <a:buFontTx/>
              <a:buChar char="•"/>
            </a:pPr>
            <a:r>
              <a:rPr lang="en-US" sz="1400" b="0" dirty="0">
                <a:solidFill>
                  <a:srgbClr val="000000"/>
                </a:solidFill>
              </a:rPr>
              <a:t>Setup Scanning Laser </a:t>
            </a:r>
            <a:r>
              <a:rPr lang="en-US" sz="1400" b="0" dirty="0" err="1">
                <a:solidFill>
                  <a:srgbClr val="000000"/>
                </a:solidFill>
              </a:rPr>
              <a:t>Vibrometer</a:t>
            </a:r>
            <a:r>
              <a:rPr lang="en-US" sz="1400" b="0" dirty="0">
                <a:solidFill>
                  <a:srgbClr val="000000"/>
                </a:solidFill>
              </a:rPr>
              <a:t> (SLV)</a:t>
            </a:r>
          </a:p>
          <a:p>
            <a:pPr marL="115888" indent="-115888">
              <a:buFontTx/>
              <a:buChar char="•"/>
            </a:pPr>
            <a:r>
              <a:rPr lang="en-US" sz="1400" b="0" dirty="0">
                <a:solidFill>
                  <a:srgbClr val="000000"/>
                </a:solidFill>
              </a:rPr>
              <a:t>Perform Test</a:t>
            </a:r>
          </a:p>
          <a:p>
            <a:pPr marL="115888" indent="-115888">
              <a:buFontTx/>
              <a:buChar char="•"/>
            </a:pPr>
            <a:r>
              <a:rPr lang="en-US" sz="1400" b="0" dirty="0">
                <a:solidFill>
                  <a:srgbClr val="000000"/>
                </a:solidFill>
              </a:rPr>
              <a:t>Verify Results</a:t>
            </a:r>
          </a:p>
          <a:p>
            <a:pPr marL="115888" indent="-115888">
              <a:buFontTx/>
              <a:buChar char="•"/>
            </a:pPr>
            <a:r>
              <a:rPr lang="en-US" sz="1400" b="0" dirty="0">
                <a:solidFill>
                  <a:srgbClr val="000000"/>
                </a:solidFill>
              </a:rPr>
              <a:t>Remove stingers, SLV</a:t>
            </a:r>
          </a:p>
          <a:p>
            <a:pPr marL="115888" indent="-115888">
              <a:buFontTx/>
              <a:buChar char="•"/>
            </a:pPr>
            <a:r>
              <a:rPr lang="en-US" sz="1400" b="0" dirty="0">
                <a:solidFill>
                  <a:srgbClr val="000000"/>
                </a:solidFill>
              </a:rPr>
              <a:t>Deploy/Lockout Wings</a:t>
            </a:r>
          </a:p>
          <a:p>
            <a:pPr marL="115888" indent="-115888">
              <a:buFontTx/>
              <a:buChar char="•"/>
            </a:pPr>
            <a:r>
              <a:rPr lang="en-US" sz="1400" b="0" dirty="0">
                <a:solidFill>
                  <a:srgbClr val="000000"/>
                </a:solidFill>
              </a:rPr>
              <a:t>Lift to ROF</a:t>
            </a:r>
          </a:p>
          <a:p>
            <a:pPr marL="115888" indent="-115888">
              <a:buFontTx/>
              <a:buChar char="•"/>
            </a:pPr>
            <a:r>
              <a:rPr lang="en-US" sz="1400" b="0" dirty="0">
                <a:solidFill>
                  <a:srgbClr val="000000"/>
                </a:solidFill>
              </a:rPr>
              <a:t>Deploy </a:t>
            </a:r>
            <a:r>
              <a:rPr lang="en-US" sz="1400" b="0" dirty="0" smtClean="0">
                <a:solidFill>
                  <a:srgbClr val="000000"/>
                </a:solidFill>
              </a:rPr>
              <a:t>DTA</a:t>
            </a:r>
          </a:p>
          <a:p>
            <a:pPr marL="115888" indent="-115888">
              <a:buFontTx/>
              <a:buChar char="•"/>
            </a:pPr>
            <a:r>
              <a:rPr lang="en-US" sz="1400" b="0" dirty="0" smtClean="0">
                <a:solidFill>
                  <a:srgbClr val="000000"/>
                </a:solidFill>
              </a:rPr>
              <a:t>Lift to OSS (TBD)</a:t>
            </a:r>
            <a:endParaRPr lang="en-US" sz="1400" b="0" dirty="0">
              <a:solidFill>
                <a:srgbClr val="000000"/>
              </a:solidFill>
            </a:endParaRPr>
          </a:p>
        </p:txBody>
      </p:sp>
      <p:sp>
        <p:nvSpPr>
          <p:cNvPr id="2058" name="Text Box 12"/>
          <p:cNvSpPr txBox="1">
            <a:spLocks noChangeArrowheads="1"/>
          </p:cNvSpPr>
          <p:nvPr/>
        </p:nvSpPr>
        <p:spPr bwMode="auto">
          <a:xfrm>
            <a:off x="2062163" y="3751263"/>
            <a:ext cx="1828800" cy="1785104"/>
          </a:xfrm>
          <a:prstGeom prst="rect">
            <a:avLst/>
          </a:prstGeom>
          <a:noFill/>
          <a:ln w="9525">
            <a:noFill/>
            <a:miter lim="800000"/>
            <a:headEnd/>
            <a:tailEnd/>
          </a:ln>
        </p:spPr>
        <p:txBody>
          <a:bodyPr>
            <a:spAutoFit/>
          </a:bodyPr>
          <a:lstStyle/>
          <a:p>
            <a:pPr marL="115888" indent="-115888">
              <a:buFontTx/>
              <a:buChar char="•"/>
            </a:pPr>
            <a:r>
              <a:rPr lang="en-US" sz="1400" dirty="0" smtClean="0">
                <a:solidFill>
                  <a:srgbClr val="000000"/>
                </a:solidFill>
              </a:rPr>
              <a:t>OSS (+V1) OR</a:t>
            </a:r>
          </a:p>
          <a:p>
            <a:pPr marL="115888" indent="-115888">
              <a:buFontTx/>
              <a:buChar char="•"/>
            </a:pPr>
            <a:r>
              <a:rPr lang="en-US" sz="1400" dirty="0" smtClean="0">
                <a:solidFill>
                  <a:srgbClr val="000000"/>
                </a:solidFill>
              </a:rPr>
              <a:t>ROF </a:t>
            </a:r>
            <a:r>
              <a:rPr lang="en-US" sz="1400" dirty="0">
                <a:solidFill>
                  <a:srgbClr val="000000"/>
                </a:solidFill>
              </a:rPr>
              <a:t>(+V1</a:t>
            </a:r>
            <a:r>
              <a:rPr lang="en-US" sz="1400" dirty="0" smtClean="0">
                <a:solidFill>
                  <a:srgbClr val="000000"/>
                </a:solidFill>
              </a:rPr>
              <a:t>) TBD</a:t>
            </a:r>
            <a:endParaRPr lang="en-US" sz="1400" dirty="0">
              <a:solidFill>
                <a:srgbClr val="000000"/>
              </a:solidFill>
            </a:endParaRPr>
          </a:p>
          <a:p>
            <a:pPr marL="115888" indent="-115888">
              <a:buFontTx/>
              <a:buChar char="•"/>
            </a:pPr>
            <a:r>
              <a:rPr lang="en-US" sz="1400" b="0" dirty="0">
                <a:solidFill>
                  <a:srgbClr val="000000"/>
                </a:solidFill>
              </a:rPr>
              <a:t>Measure OTE CG</a:t>
            </a:r>
          </a:p>
          <a:p>
            <a:pPr marL="115888" indent="-115888">
              <a:buFontTx/>
              <a:buChar char="•"/>
            </a:pPr>
            <a:r>
              <a:rPr lang="en-US" sz="1400" b="0" dirty="0">
                <a:solidFill>
                  <a:srgbClr val="000000"/>
                </a:solidFill>
              </a:rPr>
              <a:t>Walkout SMSS</a:t>
            </a:r>
          </a:p>
          <a:p>
            <a:pPr marL="573088" lvl="1" indent="-115888">
              <a:buFontTx/>
              <a:buChar char="•"/>
            </a:pPr>
            <a:r>
              <a:rPr lang="en-US" sz="1200" b="0" dirty="0" err="1">
                <a:solidFill>
                  <a:srgbClr val="000000"/>
                </a:solidFill>
              </a:rPr>
              <a:t>Dis-enage</a:t>
            </a:r>
            <a:r>
              <a:rPr lang="en-US" sz="1200" b="0" dirty="0">
                <a:solidFill>
                  <a:srgbClr val="000000"/>
                </a:solidFill>
              </a:rPr>
              <a:t> motor</a:t>
            </a:r>
          </a:p>
          <a:p>
            <a:pPr marL="115888" indent="-115888">
              <a:buFontTx/>
              <a:buChar char="•"/>
            </a:pPr>
            <a:r>
              <a:rPr lang="en-US" sz="1400" b="0" dirty="0">
                <a:solidFill>
                  <a:srgbClr val="000000"/>
                </a:solidFill>
              </a:rPr>
              <a:t>Install Stinger</a:t>
            </a:r>
          </a:p>
          <a:p>
            <a:pPr marL="115888" indent="-115888">
              <a:buFontTx/>
              <a:buChar char="•"/>
            </a:pPr>
            <a:r>
              <a:rPr lang="en-US" sz="1400" b="0" dirty="0">
                <a:solidFill>
                  <a:srgbClr val="000000"/>
                </a:solidFill>
              </a:rPr>
              <a:t>Setup SLV</a:t>
            </a:r>
          </a:p>
          <a:p>
            <a:pPr marL="115888" indent="-115888" algn="ctr">
              <a:buFontTx/>
              <a:buChar char="•"/>
            </a:pPr>
            <a:endParaRPr lang="en-US" sz="1400" b="0" dirty="0">
              <a:solidFill>
                <a:srgbClr val="000000"/>
              </a:solidFill>
            </a:endParaRPr>
          </a:p>
        </p:txBody>
      </p:sp>
      <p:sp>
        <p:nvSpPr>
          <p:cNvPr id="2059" name="Rectangle 13">
            <a:hlinkClick r:id="" action="ppaction://noaction"/>
          </p:cNvPr>
          <p:cNvSpPr>
            <a:spLocks noChangeArrowheads="1"/>
          </p:cNvSpPr>
          <p:nvPr/>
        </p:nvSpPr>
        <p:spPr bwMode="auto">
          <a:xfrm>
            <a:off x="5646738" y="3074988"/>
            <a:ext cx="1057275" cy="706437"/>
          </a:xfrm>
          <a:prstGeom prst="rect">
            <a:avLst/>
          </a:prstGeom>
          <a:solidFill>
            <a:srgbClr val="FFCC99"/>
          </a:solidFill>
          <a:ln w="9525">
            <a:solidFill>
              <a:schemeClr val="tx1"/>
            </a:solidFill>
            <a:miter lim="800000"/>
            <a:headEnd/>
            <a:tailEnd/>
          </a:ln>
        </p:spPr>
        <p:txBody>
          <a:bodyPr anchor="ctr"/>
          <a:lstStyle/>
          <a:p>
            <a:pPr algn="ctr"/>
            <a:r>
              <a:rPr lang="en-US" sz="1200" dirty="0">
                <a:solidFill>
                  <a:srgbClr val="000000"/>
                </a:solidFill>
                <a:latin typeface="Arial" charset="0"/>
              </a:rPr>
              <a:t>Remove Mass Simulators</a:t>
            </a:r>
          </a:p>
        </p:txBody>
      </p:sp>
      <p:sp>
        <p:nvSpPr>
          <p:cNvPr id="2060" name="Text Box 14"/>
          <p:cNvSpPr txBox="1">
            <a:spLocks noChangeArrowheads="1"/>
          </p:cNvSpPr>
          <p:nvPr/>
        </p:nvSpPr>
        <p:spPr bwMode="auto">
          <a:xfrm>
            <a:off x="3800475" y="3768725"/>
            <a:ext cx="1827213" cy="2246313"/>
          </a:xfrm>
          <a:prstGeom prst="rect">
            <a:avLst/>
          </a:prstGeom>
          <a:noFill/>
          <a:ln w="9525">
            <a:noFill/>
            <a:miter lim="800000"/>
            <a:headEnd/>
            <a:tailEnd/>
          </a:ln>
        </p:spPr>
        <p:txBody>
          <a:bodyPr>
            <a:spAutoFit/>
          </a:bodyPr>
          <a:lstStyle/>
          <a:p>
            <a:pPr marL="115888" indent="-115888">
              <a:buFontTx/>
              <a:buChar char="•"/>
            </a:pPr>
            <a:r>
              <a:rPr lang="en-US" sz="1400" dirty="0">
                <a:solidFill>
                  <a:srgbClr val="000000"/>
                </a:solidFill>
              </a:rPr>
              <a:t>ROF (+V1)</a:t>
            </a:r>
          </a:p>
          <a:p>
            <a:pPr marL="115888" indent="-115888">
              <a:buFontTx/>
              <a:buChar char="•"/>
            </a:pPr>
            <a:r>
              <a:rPr lang="en-US" sz="1400" b="0" dirty="0">
                <a:solidFill>
                  <a:srgbClr val="000000"/>
                </a:solidFill>
              </a:rPr>
              <a:t>Suspend w/ HLS</a:t>
            </a:r>
          </a:p>
          <a:p>
            <a:pPr marL="115888" indent="-115888">
              <a:buFontTx/>
              <a:buChar char="•"/>
            </a:pPr>
            <a:r>
              <a:rPr lang="en-US" sz="1400" b="0" dirty="0">
                <a:solidFill>
                  <a:srgbClr val="000000"/>
                </a:solidFill>
              </a:rPr>
              <a:t>Perform Test</a:t>
            </a:r>
          </a:p>
          <a:p>
            <a:pPr marL="115888" indent="-115888">
              <a:buFontTx/>
              <a:buChar char="•"/>
            </a:pPr>
            <a:r>
              <a:rPr lang="en-US" sz="1400" b="0" dirty="0">
                <a:solidFill>
                  <a:srgbClr val="000000"/>
                </a:solidFill>
              </a:rPr>
              <a:t>Suspend @ 2</a:t>
            </a:r>
            <a:r>
              <a:rPr lang="en-US" sz="1400" b="0" baseline="30000" dirty="0">
                <a:solidFill>
                  <a:srgbClr val="000000"/>
                </a:solidFill>
              </a:rPr>
              <a:t>nd</a:t>
            </a:r>
            <a:r>
              <a:rPr lang="en-US" sz="1400" b="0" dirty="0">
                <a:solidFill>
                  <a:srgbClr val="000000"/>
                </a:solidFill>
              </a:rPr>
              <a:t>/3</a:t>
            </a:r>
            <a:r>
              <a:rPr lang="en-US" sz="1400" b="0" baseline="30000" dirty="0">
                <a:solidFill>
                  <a:srgbClr val="000000"/>
                </a:solidFill>
              </a:rPr>
              <a:t>rd</a:t>
            </a:r>
            <a:r>
              <a:rPr lang="en-US" sz="1400" b="0" dirty="0">
                <a:solidFill>
                  <a:srgbClr val="000000"/>
                </a:solidFill>
              </a:rPr>
              <a:t> HPs</a:t>
            </a:r>
          </a:p>
          <a:p>
            <a:pPr marL="115888" indent="-115888">
              <a:buFontTx/>
              <a:buChar char="•"/>
            </a:pPr>
            <a:r>
              <a:rPr lang="en-US" sz="1400" b="0" dirty="0">
                <a:solidFill>
                  <a:srgbClr val="000000"/>
                </a:solidFill>
              </a:rPr>
              <a:t>Perform Test</a:t>
            </a:r>
          </a:p>
          <a:p>
            <a:pPr marL="115888" indent="-115888">
              <a:buFontTx/>
              <a:buChar char="•"/>
            </a:pPr>
            <a:r>
              <a:rPr lang="en-US" sz="1400" b="0" dirty="0">
                <a:solidFill>
                  <a:srgbClr val="000000"/>
                </a:solidFill>
              </a:rPr>
              <a:t>Verify Results</a:t>
            </a:r>
          </a:p>
          <a:p>
            <a:pPr marL="115888" indent="-115888">
              <a:buFontTx/>
              <a:buChar char="•"/>
            </a:pPr>
            <a:r>
              <a:rPr lang="en-US" sz="1400" b="0" dirty="0">
                <a:solidFill>
                  <a:srgbClr val="000000"/>
                </a:solidFill>
              </a:rPr>
              <a:t>Stow SMSS</a:t>
            </a:r>
          </a:p>
          <a:p>
            <a:pPr marL="115888" indent="-115888">
              <a:buFontTx/>
              <a:buChar char="•"/>
            </a:pPr>
            <a:r>
              <a:rPr lang="en-US" sz="1400" b="0" dirty="0">
                <a:solidFill>
                  <a:srgbClr val="000000"/>
                </a:solidFill>
              </a:rPr>
              <a:t>Remove SMA  MS</a:t>
            </a:r>
          </a:p>
          <a:p>
            <a:pPr marL="115888" indent="-115888">
              <a:buFontTx/>
              <a:buChar char="•"/>
            </a:pPr>
            <a:r>
              <a:rPr lang="en-US" sz="1400" b="0" dirty="0">
                <a:solidFill>
                  <a:srgbClr val="000000"/>
                </a:solidFill>
              </a:rPr>
              <a:t>Lift to OSS Cup down</a:t>
            </a:r>
          </a:p>
          <a:p>
            <a:pPr marL="115888" indent="-115888" algn="ctr">
              <a:buFontTx/>
              <a:buChar char="•"/>
            </a:pPr>
            <a:endParaRPr lang="en-US" sz="1400" b="0" dirty="0">
              <a:solidFill>
                <a:srgbClr val="000000"/>
              </a:solidFill>
            </a:endParaRPr>
          </a:p>
        </p:txBody>
      </p:sp>
      <p:sp>
        <p:nvSpPr>
          <p:cNvPr id="2061" name="Text Box 15"/>
          <p:cNvSpPr txBox="1">
            <a:spLocks noChangeArrowheads="1"/>
          </p:cNvSpPr>
          <p:nvPr/>
        </p:nvSpPr>
        <p:spPr bwMode="auto">
          <a:xfrm>
            <a:off x="5557838" y="3746500"/>
            <a:ext cx="1827212" cy="2462213"/>
          </a:xfrm>
          <a:prstGeom prst="rect">
            <a:avLst/>
          </a:prstGeom>
          <a:noFill/>
          <a:ln w="9525">
            <a:noFill/>
            <a:miter lim="800000"/>
            <a:headEnd/>
            <a:tailEnd/>
          </a:ln>
        </p:spPr>
        <p:txBody>
          <a:bodyPr>
            <a:spAutoFit/>
          </a:bodyPr>
          <a:lstStyle/>
          <a:p>
            <a:pPr marL="115888" indent="-115888">
              <a:buFontTx/>
              <a:buChar char="•"/>
            </a:pPr>
            <a:r>
              <a:rPr lang="en-US" sz="1400" dirty="0">
                <a:solidFill>
                  <a:srgbClr val="000000"/>
                </a:solidFill>
              </a:rPr>
              <a:t>OSS (-V1)</a:t>
            </a:r>
          </a:p>
          <a:p>
            <a:pPr marL="115888" indent="-115888">
              <a:buFontTx/>
              <a:buChar char="•"/>
            </a:pPr>
            <a:r>
              <a:rPr lang="en-US" sz="1400" b="0" dirty="0">
                <a:solidFill>
                  <a:srgbClr val="000000"/>
                </a:solidFill>
              </a:rPr>
              <a:t>Remove MS PTR, HR, PMSA, ISIM, AOS, &amp; Radiators</a:t>
            </a:r>
          </a:p>
          <a:p>
            <a:pPr marL="115888" indent="-115888">
              <a:buFontTx/>
              <a:buChar char="•"/>
            </a:pPr>
            <a:r>
              <a:rPr lang="en-US" sz="1400" b="0" dirty="0">
                <a:solidFill>
                  <a:srgbClr val="000000"/>
                </a:solidFill>
              </a:rPr>
              <a:t>Stow DTA &amp; Wings (+V3)</a:t>
            </a:r>
          </a:p>
          <a:p>
            <a:pPr marL="115888" indent="-115888">
              <a:buFontTx/>
              <a:buChar char="•"/>
            </a:pPr>
            <a:r>
              <a:rPr lang="en-US" sz="1400" b="0" dirty="0">
                <a:solidFill>
                  <a:srgbClr val="000000"/>
                </a:solidFill>
              </a:rPr>
              <a:t>Remove PTR Interceptor Panel</a:t>
            </a:r>
          </a:p>
          <a:p>
            <a:pPr marL="115888" indent="-115888">
              <a:buFontTx/>
              <a:buChar char="•"/>
            </a:pPr>
            <a:r>
              <a:rPr lang="en-US" sz="1400" b="0" dirty="0">
                <a:solidFill>
                  <a:srgbClr val="000000"/>
                </a:solidFill>
              </a:rPr>
              <a:t>Mass Properties</a:t>
            </a:r>
          </a:p>
          <a:p>
            <a:pPr marL="115888" indent="-115888" algn="ctr">
              <a:buFontTx/>
              <a:buChar char="•"/>
            </a:pPr>
            <a:endParaRPr lang="en-US" sz="1400" b="0" dirty="0">
              <a:solidFill>
                <a:srgbClr val="000000"/>
              </a:solidFill>
            </a:endParaRPr>
          </a:p>
          <a:p>
            <a:pPr marL="115888" indent="-115888" algn="ctr">
              <a:buFontTx/>
              <a:buChar char="•"/>
            </a:pPr>
            <a:endParaRPr lang="en-US" sz="1400" b="0" dirty="0">
              <a:solidFill>
                <a:srgbClr val="000000"/>
              </a:solidFill>
            </a:endParaRPr>
          </a:p>
        </p:txBody>
      </p:sp>
      <p:cxnSp>
        <p:nvCxnSpPr>
          <p:cNvPr id="2062" name="AutoShape 16"/>
          <p:cNvCxnSpPr>
            <a:cxnSpLocks noChangeShapeType="1"/>
            <a:stCxn id="2054" idx="3"/>
            <a:endCxn id="2055" idx="1"/>
          </p:cNvCxnSpPr>
          <p:nvPr/>
        </p:nvCxnSpPr>
        <p:spPr bwMode="auto">
          <a:xfrm>
            <a:off x="1512888" y="3427413"/>
            <a:ext cx="660400" cy="3175"/>
          </a:xfrm>
          <a:prstGeom prst="straightConnector1">
            <a:avLst/>
          </a:prstGeom>
          <a:noFill/>
          <a:ln w="31750">
            <a:solidFill>
              <a:schemeClr val="bg2"/>
            </a:solidFill>
            <a:round/>
            <a:headEnd/>
            <a:tailEnd type="triangle" w="med" len="med"/>
          </a:ln>
        </p:spPr>
      </p:cxnSp>
      <p:cxnSp>
        <p:nvCxnSpPr>
          <p:cNvPr id="2063" name="AutoShape 17"/>
          <p:cNvCxnSpPr>
            <a:cxnSpLocks noChangeShapeType="1"/>
            <a:stCxn id="2055" idx="3"/>
            <a:endCxn id="2056" idx="1"/>
          </p:cNvCxnSpPr>
          <p:nvPr/>
        </p:nvCxnSpPr>
        <p:spPr bwMode="auto">
          <a:xfrm>
            <a:off x="3230563" y="3427413"/>
            <a:ext cx="660400" cy="3175"/>
          </a:xfrm>
          <a:prstGeom prst="straightConnector1">
            <a:avLst/>
          </a:prstGeom>
          <a:noFill/>
          <a:ln w="31750">
            <a:solidFill>
              <a:schemeClr val="bg2"/>
            </a:solidFill>
            <a:round/>
            <a:headEnd/>
            <a:tailEnd type="triangle" w="med" len="med"/>
          </a:ln>
        </p:spPr>
      </p:cxnSp>
      <p:cxnSp>
        <p:nvCxnSpPr>
          <p:cNvPr id="2064" name="AutoShape 18"/>
          <p:cNvCxnSpPr>
            <a:cxnSpLocks noChangeShapeType="1"/>
            <a:stCxn id="2056" idx="3"/>
            <a:endCxn id="2059" idx="1"/>
          </p:cNvCxnSpPr>
          <p:nvPr/>
        </p:nvCxnSpPr>
        <p:spPr bwMode="auto">
          <a:xfrm>
            <a:off x="4986338" y="3427413"/>
            <a:ext cx="660400" cy="3175"/>
          </a:xfrm>
          <a:prstGeom prst="straightConnector1">
            <a:avLst/>
          </a:prstGeom>
          <a:noFill/>
          <a:ln w="31750">
            <a:solidFill>
              <a:schemeClr val="bg2"/>
            </a:solidFill>
            <a:round/>
            <a:headEnd/>
            <a:tailEnd type="triangle" w="med" len="med"/>
          </a:ln>
        </p:spPr>
      </p:cxnSp>
      <p:cxnSp>
        <p:nvCxnSpPr>
          <p:cNvPr id="2065" name="AutoShape 19"/>
          <p:cNvCxnSpPr>
            <a:cxnSpLocks noChangeShapeType="1"/>
            <a:stCxn id="2059" idx="3"/>
            <a:endCxn id="2052" idx="1"/>
          </p:cNvCxnSpPr>
          <p:nvPr/>
        </p:nvCxnSpPr>
        <p:spPr bwMode="auto">
          <a:xfrm>
            <a:off x="6704013" y="3427413"/>
            <a:ext cx="660400" cy="1587"/>
          </a:xfrm>
          <a:prstGeom prst="straightConnector1">
            <a:avLst/>
          </a:prstGeom>
          <a:noFill/>
          <a:ln w="31750">
            <a:solidFill>
              <a:schemeClr val="bg2"/>
            </a:solidFill>
            <a:round/>
            <a:headEnd/>
            <a:tailEnd type="triangle" w="med" len="med"/>
          </a:ln>
        </p:spPr>
      </p:cxnSp>
      <p:sp>
        <p:nvSpPr>
          <p:cNvPr id="2066" name="Text Box 21"/>
          <p:cNvSpPr txBox="1">
            <a:spLocks noChangeArrowheads="1"/>
          </p:cNvSpPr>
          <p:nvPr/>
        </p:nvSpPr>
        <p:spPr bwMode="auto">
          <a:xfrm>
            <a:off x="7275513" y="3741738"/>
            <a:ext cx="1827212" cy="2462212"/>
          </a:xfrm>
          <a:prstGeom prst="rect">
            <a:avLst/>
          </a:prstGeom>
          <a:noFill/>
          <a:ln w="9525">
            <a:noFill/>
            <a:miter lim="800000"/>
            <a:headEnd/>
            <a:tailEnd/>
          </a:ln>
        </p:spPr>
        <p:txBody>
          <a:bodyPr>
            <a:spAutoFit/>
          </a:bodyPr>
          <a:lstStyle/>
          <a:p>
            <a:pPr marL="115888" indent="-115888">
              <a:buFontTx/>
              <a:buChar char="•"/>
            </a:pPr>
            <a:r>
              <a:rPr lang="en-US" sz="1400" dirty="0">
                <a:solidFill>
                  <a:srgbClr val="000000"/>
                </a:solidFill>
              </a:rPr>
              <a:t>ROF (all orientations)</a:t>
            </a:r>
          </a:p>
          <a:p>
            <a:pPr marL="115888" indent="-115888">
              <a:buFontTx/>
              <a:buChar char="•"/>
            </a:pPr>
            <a:r>
              <a:rPr lang="en-US" sz="1400" b="0" dirty="0">
                <a:solidFill>
                  <a:srgbClr val="000000"/>
                </a:solidFill>
              </a:rPr>
              <a:t>Cleaning operations</a:t>
            </a:r>
          </a:p>
          <a:p>
            <a:pPr marL="115888" indent="-115888">
              <a:buFontTx/>
              <a:buChar char="•"/>
            </a:pPr>
            <a:r>
              <a:rPr lang="en-US" sz="1400" b="0" dirty="0">
                <a:solidFill>
                  <a:srgbClr val="000000"/>
                </a:solidFill>
              </a:rPr>
              <a:t>Install contamination covers &amp; bags</a:t>
            </a:r>
          </a:p>
          <a:p>
            <a:pPr marL="115888" indent="-115888">
              <a:buFontTx/>
              <a:buChar char="•"/>
            </a:pPr>
            <a:r>
              <a:rPr lang="en-US" sz="1400" b="0" dirty="0">
                <a:solidFill>
                  <a:srgbClr val="000000"/>
                </a:solidFill>
              </a:rPr>
              <a:t>Lift to </a:t>
            </a:r>
            <a:r>
              <a:rPr lang="en-US" sz="1400" b="0" dirty="0" err="1">
                <a:solidFill>
                  <a:srgbClr val="000000"/>
                </a:solidFill>
              </a:rPr>
              <a:t>Strongback</a:t>
            </a:r>
            <a:endParaRPr lang="en-US" sz="1400" b="0" dirty="0">
              <a:solidFill>
                <a:srgbClr val="000000"/>
              </a:solidFill>
            </a:endParaRPr>
          </a:p>
          <a:p>
            <a:pPr marL="115888" indent="-115888">
              <a:buFontTx/>
              <a:buChar char="•"/>
            </a:pPr>
            <a:r>
              <a:rPr lang="en-US" sz="1400" b="0" dirty="0">
                <a:solidFill>
                  <a:srgbClr val="000000"/>
                </a:solidFill>
              </a:rPr>
              <a:t>Install bag frame</a:t>
            </a:r>
          </a:p>
          <a:p>
            <a:pPr marL="115888" indent="-115888">
              <a:buFontTx/>
              <a:buChar char="•"/>
            </a:pPr>
            <a:r>
              <a:rPr lang="en-US" sz="1400" b="0" dirty="0">
                <a:solidFill>
                  <a:srgbClr val="000000"/>
                </a:solidFill>
              </a:rPr>
              <a:t>Attach STTARS lid</a:t>
            </a:r>
          </a:p>
          <a:p>
            <a:pPr marL="115888" indent="-115888">
              <a:buFontTx/>
              <a:buChar char="•"/>
            </a:pPr>
            <a:r>
              <a:rPr lang="en-US" sz="1400" b="0" dirty="0">
                <a:solidFill>
                  <a:srgbClr val="000000"/>
                </a:solidFill>
              </a:rPr>
              <a:t>Ship to GSFC</a:t>
            </a:r>
          </a:p>
          <a:p>
            <a:pPr marL="115888" indent="-115888" algn="ctr">
              <a:buFontTx/>
              <a:buChar char="•"/>
            </a:pPr>
            <a:endParaRPr lang="en-US" sz="1400" b="0" dirty="0">
              <a:solidFill>
                <a:srgbClr val="000000"/>
              </a:solidFill>
            </a:endParaRPr>
          </a:p>
          <a:p>
            <a:pPr marL="115888" indent="-115888" algn="ctr">
              <a:buFontTx/>
              <a:buChar char="•"/>
            </a:pPr>
            <a:endParaRPr lang="en-US" sz="1400" b="0" dirty="0">
              <a:solidFill>
                <a:srgbClr val="000000"/>
              </a:solidFill>
            </a:endParaRPr>
          </a:p>
          <a:p>
            <a:pPr marL="115888" indent="-115888" algn="ctr">
              <a:buFontTx/>
              <a:buChar char="•"/>
            </a:pPr>
            <a:endParaRPr lang="en-US" sz="1400" b="0" dirty="0">
              <a:solidFill>
                <a:srgbClr val="000000"/>
              </a:solidFill>
            </a:endParaRPr>
          </a:p>
        </p:txBody>
      </p:sp>
      <p:sp>
        <p:nvSpPr>
          <p:cNvPr id="2067" name="WordArt 23"/>
          <p:cNvSpPr>
            <a:spLocks noChangeArrowheads="1" noChangeShapeType="1" noTextEdit="1"/>
          </p:cNvSpPr>
          <p:nvPr/>
        </p:nvSpPr>
        <p:spPr bwMode="auto">
          <a:xfrm>
            <a:off x="165100" y="3238500"/>
            <a:ext cx="190500" cy="436563"/>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333333"/>
                </a:solidFill>
                <a:latin typeface="Arial Black"/>
              </a:rPr>
              <a:t>B</a:t>
            </a:r>
          </a:p>
        </p:txBody>
      </p:sp>
      <p:sp>
        <p:nvSpPr>
          <p:cNvPr id="2068" name="Rectangle 24"/>
          <p:cNvSpPr>
            <a:spLocks/>
          </p:cNvSpPr>
          <p:nvPr/>
        </p:nvSpPr>
        <p:spPr bwMode="auto">
          <a:xfrm>
            <a:off x="7161213" y="955675"/>
            <a:ext cx="1574800" cy="558800"/>
          </a:xfrm>
          <a:prstGeom prst="rect">
            <a:avLst/>
          </a:prstGeom>
          <a:noFill/>
          <a:ln w="12700">
            <a:noFill/>
            <a:miter lim="800000"/>
            <a:headEnd/>
            <a:tailEnd/>
          </a:ln>
        </p:spPr>
        <p:txBody>
          <a:bodyPr lIns="0" tIns="0" rIns="40639" bIns="0"/>
          <a:lstStyle/>
          <a:p>
            <a:pPr marL="39688" algn="ctr">
              <a:buClr>
                <a:srgbClr val="000000"/>
              </a:buClr>
              <a:buSzPct val="100000"/>
              <a:buFont typeface="Arial Narrow" pitchFamily="34" charset="0"/>
              <a:buNone/>
            </a:pPr>
            <a:r>
              <a:rPr lang="en-US" sz="1400">
                <a:solidFill>
                  <a:srgbClr val="000282"/>
                </a:solidFill>
                <a:sym typeface="Arial Narrow" pitchFamily="34" charset="0"/>
              </a:rPr>
              <a:t>STTARS</a:t>
            </a:r>
          </a:p>
          <a:p>
            <a:pPr marL="39688" algn="ctr">
              <a:buClr>
                <a:srgbClr val="000000"/>
              </a:buClr>
              <a:buSzPct val="100000"/>
              <a:buFont typeface="Arial Narrow" pitchFamily="34" charset="0"/>
              <a:buNone/>
            </a:pPr>
            <a:r>
              <a:rPr lang="en-US" sz="1400">
                <a:solidFill>
                  <a:srgbClr val="000282"/>
                </a:solidFill>
                <a:sym typeface="Arial Narrow" pitchFamily="34" charset="0"/>
              </a:rPr>
              <a:t>C5-C Aircraft</a:t>
            </a:r>
          </a:p>
        </p:txBody>
      </p:sp>
      <p:pic>
        <p:nvPicPr>
          <p:cNvPr id="2074" name="Picture 32" descr="OVERALL NO COVER-007.jpg"/>
          <p:cNvPicPr>
            <a:picLocks noChangeAspect="1"/>
          </p:cNvPicPr>
          <p:nvPr/>
        </p:nvPicPr>
        <p:blipFill>
          <a:blip r:embed="rId6" cstate="print"/>
          <a:srcRect/>
          <a:stretch>
            <a:fillRect/>
          </a:stretch>
        </p:blipFill>
        <p:spPr bwMode="auto">
          <a:xfrm>
            <a:off x="4862513" y="955675"/>
            <a:ext cx="2225675" cy="2003425"/>
          </a:xfrm>
          <a:prstGeom prst="rect">
            <a:avLst/>
          </a:prstGeom>
          <a:noFill/>
          <a:ln w="9525">
            <a:noFill/>
            <a:miter lim="800000"/>
            <a:headEnd/>
            <a:tailEnd/>
          </a:ln>
        </p:spPr>
      </p:pic>
      <p:sp>
        <p:nvSpPr>
          <p:cNvPr id="24" name="Rectangle 23"/>
          <p:cNvSpPr/>
          <p:nvPr/>
        </p:nvSpPr>
        <p:spPr bwMode="auto">
          <a:xfrm>
            <a:off x="2220686" y="6605081"/>
            <a:ext cx="6772589" cy="25291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26" name="Date Placeholder 3"/>
          <p:cNvSpPr txBox="1">
            <a:spLocks/>
          </p:cNvSpPr>
          <p:nvPr/>
        </p:nvSpPr>
        <p:spPr bwMode="auto">
          <a:xfrm>
            <a:off x="136177" y="6616498"/>
            <a:ext cx="835453" cy="246207"/>
          </a:xfrm>
          <a:prstGeom prst="rect">
            <a:avLst/>
          </a:prstGeom>
          <a:noFill/>
          <a:ln w="9525">
            <a:noFill/>
            <a:miter lim="800000"/>
            <a:headEnd/>
            <a:tailEnd/>
          </a:ln>
          <a:effectLst/>
        </p:spPr>
        <p:txBody>
          <a:bodyPr vert="horz" wrap="none" lIns="91424" tIns="45713" rIns="91424" bIns="45713"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00000"/>
                </a:solidFill>
                <a:effectLst/>
                <a:uLnTx/>
                <a:uFillTx/>
                <a:latin typeface="Arial"/>
                <a:ea typeface="+mn-ea"/>
                <a:cs typeface="+mn-cs"/>
              </a:rPr>
              <a:t>6 July 2012</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Footer Placeholder 5"/>
          <p:cNvSpPr txBox="1">
            <a:spLocks/>
          </p:cNvSpPr>
          <p:nvPr/>
        </p:nvSpPr>
        <p:spPr bwMode="auto">
          <a:xfrm>
            <a:off x="1498053" y="6597042"/>
            <a:ext cx="6585626" cy="246221"/>
          </a:xfrm>
          <a:prstGeom prst="rect">
            <a:avLst/>
          </a:prstGeom>
          <a:noFill/>
          <a:ln w="9525">
            <a:noFill/>
            <a:miter lim="800000"/>
            <a:headEnd/>
            <a:tailEnd/>
          </a:ln>
          <a:effectLst/>
        </p:spPr>
        <p:txBody>
          <a:bodyPr vert="horz" wrap="square" lIns="91424" tIns="45713" rIns="91424" bIns="45713"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00000"/>
                </a:solidFill>
                <a:effectLst/>
                <a:uLnTx/>
                <a:uFillTx/>
                <a:latin typeface="Arial"/>
                <a:ea typeface="+mn-ea"/>
                <a:cs typeface="+mn-cs"/>
              </a:rPr>
              <a:t>SPIE Astronomical Telescopes and Instrumentation:  8442-90</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Slide Number Placeholder 4"/>
          <p:cNvSpPr txBox="1">
            <a:spLocks/>
          </p:cNvSpPr>
          <p:nvPr/>
        </p:nvSpPr>
        <p:spPr bwMode="auto">
          <a:xfrm>
            <a:off x="8805865" y="6578602"/>
            <a:ext cx="338137" cy="276225"/>
          </a:xfrm>
          <a:prstGeom prst="rect">
            <a:avLst/>
          </a:prstGeom>
          <a:noFill/>
          <a:ln w="9525">
            <a:noFill/>
            <a:miter lim="800000"/>
            <a:headEnd/>
            <a:tailEnd/>
          </a:ln>
          <a:effectLst/>
        </p:spPr>
        <p:txBody>
          <a:bodyPr vert="horz" wrap="none" lIns="91424" tIns="45713" rIns="91424" bIns="45713"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BFC24D-9AC3-4BD4-B8CD-E2D7ECDFF942}" type="slidenum">
              <a:rPr kumimoji="0" lang="en-US" sz="1200" b="1"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4" descr="CAD Rendering"/>
          <p:cNvPicPr>
            <a:picLocks noChangeAspect="1" noChangeArrowheads="1"/>
          </p:cNvPicPr>
          <p:nvPr/>
        </p:nvPicPr>
        <p:blipFill>
          <a:blip r:embed="rId2" cstate="print"/>
          <a:srcRect/>
          <a:stretch>
            <a:fillRect/>
          </a:stretch>
        </p:blipFill>
        <p:spPr bwMode="auto">
          <a:xfrm>
            <a:off x="5311304" y="467145"/>
            <a:ext cx="3219315" cy="2587341"/>
          </a:xfrm>
          <a:prstGeom prst="rect">
            <a:avLst/>
          </a:prstGeom>
          <a:noFill/>
          <a:ln w="9525" algn="in">
            <a:noFill/>
            <a:miter lim="800000"/>
            <a:headEnd/>
            <a:tailEnd/>
          </a:ln>
          <a:effectLst/>
        </p:spPr>
      </p:pic>
      <p:sp>
        <p:nvSpPr>
          <p:cNvPr id="2" name="Title 1"/>
          <p:cNvSpPr>
            <a:spLocks noGrp="1"/>
          </p:cNvSpPr>
          <p:nvPr>
            <p:ph type="title"/>
          </p:nvPr>
        </p:nvSpPr>
        <p:spPr>
          <a:xfrm>
            <a:off x="470552" y="132080"/>
            <a:ext cx="8275638" cy="431511"/>
          </a:xfrm>
        </p:spPr>
        <p:txBody>
          <a:bodyPr/>
          <a:lstStyle/>
          <a:p>
            <a:pPr algn="ctr"/>
            <a:r>
              <a:rPr lang="en-US" sz="2200" b="1" dirty="0" smtClean="0">
                <a:solidFill>
                  <a:srgbClr val="0000FF"/>
                </a:solidFill>
              </a:rPr>
              <a:t>OTE Structure/Optics, ISIM Meet At GSFC for Ambient I&amp;T</a:t>
            </a:r>
            <a:endParaRPr lang="en-US" sz="2200" b="1" dirty="0">
              <a:solidFill>
                <a:srgbClr val="0000FF"/>
              </a:solidFill>
            </a:endParaRPr>
          </a:p>
        </p:txBody>
      </p:sp>
      <p:sp>
        <p:nvSpPr>
          <p:cNvPr id="3" name="Content Placeholder 2"/>
          <p:cNvSpPr>
            <a:spLocks noGrp="1"/>
          </p:cNvSpPr>
          <p:nvPr>
            <p:ph idx="1"/>
          </p:nvPr>
        </p:nvSpPr>
        <p:spPr>
          <a:xfrm>
            <a:off x="181365" y="4233796"/>
            <a:ext cx="6365349" cy="2419923"/>
          </a:xfrm>
        </p:spPr>
        <p:txBody>
          <a:bodyPr/>
          <a:lstStyle/>
          <a:p>
            <a:pPr>
              <a:buSzPct val="60000"/>
              <a:buFont typeface="Arial Narrow" pitchFamily="34" charset="0"/>
              <a:buChar char="●"/>
            </a:pPr>
            <a:r>
              <a:rPr lang="en-US" dirty="0" smtClean="0">
                <a:latin typeface="+mj-lt"/>
              </a:rPr>
              <a:t>OTE structure and optics assembled in GSFC clean room on test stand above</a:t>
            </a:r>
          </a:p>
          <a:p>
            <a:pPr>
              <a:buSzPct val="60000"/>
              <a:buFont typeface="Arial Narrow" pitchFamily="34" charset="0"/>
              <a:buChar char="●"/>
            </a:pPr>
            <a:r>
              <a:rPr lang="en-US" dirty="0" smtClean="0">
                <a:latin typeface="+mj-lt"/>
              </a:rPr>
              <a:t>ISIM then integrated to form OTIS (OTE + ISIM)</a:t>
            </a:r>
          </a:p>
          <a:p>
            <a:pPr>
              <a:buSzPct val="60000"/>
              <a:buFont typeface="Arial Narrow" pitchFamily="34" charset="0"/>
              <a:buChar char="●"/>
            </a:pPr>
            <a:r>
              <a:rPr lang="en-US" dirty="0" smtClean="0">
                <a:latin typeface="+mj-lt"/>
              </a:rPr>
              <a:t>Vibe and acoustic tests at that level with pre- and post-test center of curvature measurements</a:t>
            </a:r>
          </a:p>
          <a:p>
            <a:pPr>
              <a:buSzPct val="60000"/>
              <a:buFont typeface="Arial Narrow" pitchFamily="34" charset="0"/>
              <a:buChar char="●"/>
            </a:pPr>
            <a:endParaRPr lang="en-US" dirty="0" smtClean="0">
              <a:latin typeface="+mj-lt"/>
            </a:endParaRPr>
          </a:p>
          <a:p>
            <a:pPr>
              <a:buSzPct val="60000"/>
              <a:buFont typeface="Arial Narrow" pitchFamily="34" charset="0"/>
              <a:buChar char="●"/>
            </a:pPr>
            <a:r>
              <a:rPr lang="en-US" dirty="0" smtClean="0">
                <a:latin typeface="+mj-lt"/>
              </a:rPr>
              <a:t>Then off to JSC</a:t>
            </a:r>
          </a:p>
        </p:txBody>
      </p:sp>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16</a:t>
            </a:fld>
            <a:endParaRPr lang="en-US" dirty="0"/>
          </a:p>
        </p:txBody>
      </p:sp>
      <p:sp>
        <p:nvSpPr>
          <p:cNvPr id="7"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8" name="Footer Placeholder 5"/>
          <p:cNvSpPr>
            <a:spLocks noGrp="1"/>
          </p:cNvSpPr>
          <p:nvPr>
            <p:ph type="ftr" sz="quarter" idx="12"/>
          </p:nvPr>
        </p:nvSpPr>
        <p:spPr>
          <a:xfrm>
            <a:off x="1498053" y="6597042"/>
            <a:ext cx="6585626" cy="246221"/>
          </a:xfrm>
        </p:spPr>
        <p:txBody>
          <a:bodyPr/>
          <a:lstStyle/>
          <a:p>
            <a:pPr>
              <a:defRPr/>
            </a:pPr>
            <a:r>
              <a:rPr lang="en-US" dirty="0" smtClean="0"/>
              <a:t>SPIE Astronomical Telescopes and Instrumentation:  8442-90</a:t>
            </a:r>
            <a:endParaRPr lang="en-US" dirty="0"/>
          </a:p>
        </p:txBody>
      </p:sp>
      <p:pic>
        <p:nvPicPr>
          <p:cNvPr id="9" name="Picture 2" descr="C:\Users\wochs\AppData\Local\Microsoft\Windows\Temporary Internet Files\Content.Outlook\GDWK4R9L\DSC_0002.JPG"/>
          <p:cNvPicPr>
            <a:picLocks noChangeAspect="1" noChangeArrowheads="1"/>
          </p:cNvPicPr>
          <p:nvPr/>
        </p:nvPicPr>
        <p:blipFill>
          <a:blip r:embed="rId3" cstate="print"/>
          <a:srcRect t="6645"/>
          <a:stretch>
            <a:fillRect/>
          </a:stretch>
        </p:blipFill>
        <p:spPr bwMode="auto">
          <a:xfrm>
            <a:off x="292062" y="690664"/>
            <a:ext cx="4949574" cy="3060454"/>
          </a:xfrm>
          <a:prstGeom prst="rect">
            <a:avLst/>
          </a:prstGeom>
          <a:noFill/>
        </p:spPr>
      </p:pic>
      <p:pic>
        <p:nvPicPr>
          <p:cNvPr id="11" name="Picture 3"/>
          <p:cNvPicPr>
            <a:picLocks noChangeAspect="1" noChangeArrowheads="1"/>
          </p:cNvPicPr>
          <p:nvPr/>
        </p:nvPicPr>
        <p:blipFill>
          <a:blip r:embed="rId4" cstate="print"/>
          <a:srcRect l="10071" t="5858" b="9153"/>
          <a:stretch>
            <a:fillRect/>
          </a:stretch>
        </p:blipFill>
        <p:spPr bwMode="auto">
          <a:xfrm>
            <a:off x="6660232" y="2924944"/>
            <a:ext cx="2171644" cy="3861881"/>
          </a:xfrm>
          <a:prstGeom prst="rect">
            <a:avLst/>
          </a:prstGeom>
          <a:noFill/>
          <a:ln w="19050" algn="in">
            <a:noFill/>
            <a:miter lim="800000"/>
            <a:headEnd/>
            <a:tailEnd/>
          </a:ln>
          <a:effectLst/>
        </p:spPr>
      </p:pic>
      <p:sp>
        <p:nvSpPr>
          <p:cNvPr id="12" name="TextBox 11"/>
          <p:cNvSpPr txBox="1"/>
          <p:nvPr/>
        </p:nvSpPr>
        <p:spPr>
          <a:xfrm>
            <a:off x="4338535" y="6137835"/>
            <a:ext cx="2363822" cy="415498"/>
          </a:xfrm>
          <a:prstGeom prst="rect">
            <a:avLst/>
          </a:prstGeom>
          <a:noFill/>
        </p:spPr>
        <p:txBody>
          <a:bodyPr wrap="square" rtlCol="0">
            <a:spAutoFit/>
          </a:bodyPr>
          <a:lstStyle/>
          <a:p>
            <a:pPr algn="r"/>
            <a:r>
              <a:rPr lang="en-US" sz="1050" dirty="0" smtClean="0">
                <a:solidFill>
                  <a:srgbClr val="FF0000"/>
                </a:solidFill>
                <a:latin typeface="Arial" pitchFamily="34" charset="0"/>
                <a:cs typeface="Arial" pitchFamily="34" charset="0"/>
              </a:rPr>
              <a:t>Landing a primary mirror segment onto backplane simulator</a:t>
            </a:r>
            <a:endParaRPr lang="en-US" sz="1050" dirty="0">
              <a:solidFill>
                <a:srgbClr val="FF0000"/>
              </a:solidFill>
              <a:latin typeface="Arial" pitchFamily="34" charset="0"/>
              <a:cs typeface="Arial" pitchFamily="34" charset="0"/>
            </a:endParaRPr>
          </a:p>
        </p:txBody>
      </p:sp>
      <p:sp>
        <p:nvSpPr>
          <p:cNvPr id="13" name="Rectangle 12"/>
          <p:cNvSpPr/>
          <p:nvPr/>
        </p:nvSpPr>
        <p:spPr>
          <a:xfrm>
            <a:off x="271167" y="3765686"/>
            <a:ext cx="4959435" cy="369332"/>
          </a:xfrm>
          <a:prstGeom prst="rect">
            <a:avLst/>
          </a:prstGeom>
        </p:spPr>
        <p:txBody>
          <a:bodyPr wrap="none">
            <a:spAutoFit/>
          </a:bodyPr>
          <a:lstStyle/>
          <a:p>
            <a:r>
              <a:rPr lang="en-US" sz="1800" dirty="0" smtClean="0">
                <a:solidFill>
                  <a:srgbClr val="FF0000"/>
                </a:solidFill>
                <a:latin typeface="Arial" pitchFamily="34" charset="0"/>
                <a:cs typeface="Arial" pitchFamily="34" charset="0"/>
              </a:rPr>
              <a:t>Ambient Optical Alignment Stand Complete</a:t>
            </a:r>
            <a:endParaRPr lang="en-US" sz="1800" dirty="0">
              <a:solidFill>
                <a:srgbClr val="FF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17</a:t>
            </a:fld>
            <a:endParaRPr lang="en-US" dirty="0"/>
          </a:p>
        </p:txBody>
      </p:sp>
      <p:sp>
        <p:nvSpPr>
          <p:cNvPr id="10" name="Title 1"/>
          <p:cNvSpPr>
            <a:spLocks noGrp="1"/>
          </p:cNvSpPr>
          <p:nvPr>
            <p:ph type="title"/>
          </p:nvPr>
        </p:nvSpPr>
        <p:spPr>
          <a:xfrm>
            <a:off x="0" y="84472"/>
            <a:ext cx="9144001" cy="462289"/>
          </a:xfrm>
        </p:spPr>
        <p:txBody>
          <a:bodyPr/>
          <a:lstStyle/>
          <a:p>
            <a:pPr algn="ctr"/>
            <a:r>
              <a:rPr lang="en-US" b="1" dirty="0" smtClean="0">
                <a:solidFill>
                  <a:srgbClr val="0000FF"/>
                </a:solidFill>
                <a:ea typeface="ＭＳ Ｐゴシック" charset="-128"/>
              </a:rPr>
              <a:t>OTIS Testing in Historic Chamber A at JSC</a:t>
            </a:r>
          </a:p>
        </p:txBody>
      </p:sp>
      <p:sp>
        <p:nvSpPr>
          <p:cNvPr id="11"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13" name="Footer Placeholder 5"/>
          <p:cNvSpPr>
            <a:spLocks noGrp="1"/>
          </p:cNvSpPr>
          <p:nvPr>
            <p:ph type="ftr" sz="quarter" idx="12"/>
          </p:nvPr>
        </p:nvSpPr>
        <p:spPr>
          <a:xfrm>
            <a:off x="1498053" y="6597042"/>
            <a:ext cx="6585626" cy="246221"/>
          </a:xfrm>
        </p:spPr>
        <p:txBody>
          <a:bodyPr/>
          <a:lstStyle/>
          <a:p>
            <a:pPr>
              <a:defRPr/>
            </a:pPr>
            <a:r>
              <a:rPr lang="en-US" dirty="0" smtClean="0"/>
              <a:t>SPIE Astronomical Telescopes and Instrumentation:  8442-90</a:t>
            </a:r>
            <a:endParaRPr lang="en-US" dirty="0"/>
          </a:p>
        </p:txBody>
      </p:sp>
      <p:pic>
        <p:nvPicPr>
          <p:cNvPr id="12" name="Picture 2" descr="C:\Documents and Settings\l236176\Desktop\PMR\May 2011\chamber_1.jpg"/>
          <p:cNvPicPr>
            <a:picLocks noGrp="1" noChangeAspect="1" noChangeArrowheads="1"/>
          </p:cNvPicPr>
          <p:nvPr>
            <p:ph idx="1"/>
          </p:nvPr>
        </p:nvPicPr>
        <p:blipFill>
          <a:blip r:embed="rId2" cstate="print"/>
          <a:srcRect l="33023" t="1720" r="30016" b="6561"/>
          <a:stretch>
            <a:fillRect/>
          </a:stretch>
        </p:blipFill>
        <p:spPr>
          <a:xfrm>
            <a:off x="2627313" y="718440"/>
            <a:ext cx="3487737" cy="5778500"/>
          </a:xfrm>
        </p:spPr>
      </p:pic>
      <p:sp>
        <p:nvSpPr>
          <p:cNvPr id="14" name="Text Box 5"/>
          <p:cNvSpPr txBox="1">
            <a:spLocks/>
          </p:cNvSpPr>
          <p:nvPr/>
        </p:nvSpPr>
        <p:spPr bwMode="auto">
          <a:xfrm>
            <a:off x="6601767" y="1694961"/>
            <a:ext cx="2362200" cy="830997"/>
          </a:xfrm>
          <a:prstGeom prst="rect">
            <a:avLst/>
          </a:prstGeom>
          <a:noFill/>
          <a:ln w="12700">
            <a:noFill/>
            <a:miter lim="800000"/>
            <a:headEnd/>
            <a:tailEnd/>
          </a:ln>
        </p:spPr>
        <p:txBody>
          <a:bodyPr>
            <a:prstTxWarp prst="textNoShape">
              <a:avLst/>
            </a:prstTxWarp>
            <a:spAutoFit/>
          </a:bodyPr>
          <a:lstStyle/>
          <a:p>
            <a:pPr marL="114300" indent="-114300" algn="ctr"/>
            <a:r>
              <a:rPr lang="en-US" sz="1600" dirty="0">
                <a:solidFill>
                  <a:srgbClr val="000000"/>
                </a:solidFill>
                <a:sym typeface="Times New Roman" charset="0"/>
              </a:rPr>
              <a:t>Center of Curvature Optical Assembly (COCOA) </a:t>
            </a:r>
          </a:p>
          <a:p>
            <a:pPr marL="114300" indent="-114300" algn="ctr"/>
            <a:r>
              <a:rPr lang="en-US" sz="1600" u="sng" dirty="0" smtClean="0">
                <a:solidFill>
                  <a:srgbClr val="008FEE"/>
                </a:solidFill>
                <a:sym typeface="Times New Roman" charset="0"/>
              </a:rPr>
              <a:t>Well into its I&amp;T</a:t>
            </a:r>
            <a:endParaRPr lang="en-US" sz="1600" u="sng" dirty="0">
              <a:solidFill>
                <a:srgbClr val="008FEE"/>
              </a:solidFill>
              <a:sym typeface="Times New Roman" charset="0"/>
            </a:endParaRPr>
          </a:p>
        </p:txBody>
      </p:sp>
      <p:sp>
        <p:nvSpPr>
          <p:cNvPr id="15" name="Text Box 6"/>
          <p:cNvSpPr txBox="1">
            <a:spLocks/>
          </p:cNvSpPr>
          <p:nvPr/>
        </p:nvSpPr>
        <p:spPr bwMode="auto">
          <a:xfrm>
            <a:off x="6139544" y="3076940"/>
            <a:ext cx="2813538" cy="830997"/>
          </a:xfrm>
          <a:prstGeom prst="rect">
            <a:avLst/>
          </a:prstGeom>
          <a:noFill/>
          <a:ln w="12700">
            <a:noFill/>
            <a:miter lim="800000"/>
            <a:headEnd/>
            <a:tailEnd/>
          </a:ln>
        </p:spPr>
        <p:txBody>
          <a:bodyPr wrap="square">
            <a:prstTxWarp prst="textNoShape">
              <a:avLst/>
            </a:prstTxWarp>
            <a:spAutoFit/>
          </a:bodyPr>
          <a:lstStyle/>
          <a:p>
            <a:pPr marL="114300" indent="-114300" algn="ctr"/>
            <a:r>
              <a:rPr lang="en-US" sz="1600" dirty="0">
                <a:solidFill>
                  <a:srgbClr val="000000"/>
                </a:solidFill>
                <a:sym typeface="Times New Roman" charset="0"/>
              </a:rPr>
              <a:t>3 </a:t>
            </a:r>
            <a:r>
              <a:rPr lang="en-US" sz="1600" dirty="0" err="1">
                <a:solidFill>
                  <a:srgbClr val="000000"/>
                </a:solidFill>
                <a:sym typeface="Times New Roman" charset="0"/>
              </a:rPr>
              <a:t>Autocollimating</a:t>
            </a:r>
            <a:r>
              <a:rPr lang="en-US" sz="1600" dirty="0">
                <a:solidFill>
                  <a:srgbClr val="000000"/>
                </a:solidFill>
                <a:sym typeface="Times New Roman" charset="0"/>
              </a:rPr>
              <a:t> Flat </a:t>
            </a:r>
            <a:r>
              <a:rPr lang="en-US" sz="1600" dirty="0" smtClean="0">
                <a:solidFill>
                  <a:srgbClr val="000000"/>
                </a:solidFill>
                <a:sym typeface="Times New Roman" charset="0"/>
              </a:rPr>
              <a:t>Mirrors</a:t>
            </a:r>
            <a:endParaRPr lang="en-US" sz="1600" dirty="0">
              <a:solidFill>
                <a:srgbClr val="000000"/>
              </a:solidFill>
              <a:sym typeface="Times New Roman" charset="0"/>
            </a:endParaRPr>
          </a:p>
          <a:p>
            <a:pPr marL="114300" indent="-114300" algn="ctr"/>
            <a:r>
              <a:rPr lang="en-US" sz="1600" u="sng" dirty="0" smtClean="0">
                <a:solidFill>
                  <a:srgbClr val="008FEE"/>
                </a:solidFill>
                <a:sym typeface="Times New Roman" charset="0"/>
              </a:rPr>
              <a:t>1</a:t>
            </a:r>
            <a:r>
              <a:rPr lang="en-US" sz="1600" u="sng" baseline="30000" dirty="0" smtClean="0">
                <a:solidFill>
                  <a:srgbClr val="008FEE"/>
                </a:solidFill>
                <a:sym typeface="Times New Roman" charset="0"/>
              </a:rPr>
              <a:t>st</a:t>
            </a:r>
            <a:r>
              <a:rPr lang="en-US" sz="1600" u="sng" dirty="0" smtClean="0">
                <a:solidFill>
                  <a:srgbClr val="008FEE"/>
                </a:solidFill>
                <a:sym typeface="Times New Roman" charset="0"/>
              </a:rPr>
              <a:t> </a:t>
            </a:r>
            <a:r>
              <a:rPr lang="en-US" sz="1600" u="sng" dirty="0">
                <a:solidFill>
                  <a:srgbClr val="008FEE"/>
                </a:solidFill>
                <a:sym typeface="Times New Roman" charset="0"/>
              </a:rPr>
              <a:t>unit complete. </a:t>
            </a:r>
            <a:r>
              <a:rPr lang="en-US" sz="1600" u="sng" dirty="0" smtClean="0">
                <a:solidFill>
                  <a:srgbClr val="008FEE"/>
                </a:solidFill>
                <a:sym typeface="Times New Roman" charset="0"/>
              </a:rPr>
              <a:t> </a:t>
            </a:r>
          </a:p>
          <a:p>
            <a:pPr marL="114300" indent="-114300" algn="ctr"/>
            <a:r>
              <a:rPr lang="en-US" sz="1600" u="sng" dirty="0" smtClean="0">
                <a:solidFill>
                  <a:srgbClr val="008FEE"/>
                </a:solidFill>
                <a:sym typeface="Times New Roman" charset="0"/>
              </a:rPr>
              <a:t>Units 2 </a:t>
            </a:r>
            <a:r>
              <a:rPr lang="en-US" sz="1600" u="sng" dirty="0">
                <a:solidFill>
                  <a:srgbClr val="008FEE"/>
                </a:solidFill>
                <a:sym typeface="Times New Roman" charset="0"/>
              </a:rPr>
              <a:t>&amp; 3 </a:t>
            </a:r>
            <a:r>
              <a:rPr lang="en-US" sz="1600" u="sng" dirty="0" smtClean="0">
                <a:solidFill>
                  <a:srgbClr val="008FEE"/>
                </a:solidFill>
                <a:sym typeface="Times New Roman" charset="0"/>
              </a:rPr>
              <a:t>polished</a:t>
            </a:r>
            <a:endParaRPr lang="en-US" sz="1600" u="sng" dirty="0">
              <a:solidFill>
                <a:srgbClr val="008FEE"/>
              </a:solidFill>
              <a:sym typeface="Times New Roman" charset="0"/>
            </a:endParaRPr>
          </a:p>
        </p:txBody>
      </p:sp>
      <p:sp>
        <p:nvSpPr>
          <p:cNvPr id="16" name="Text Box 7"/>
          <p:cNvSpPr txBox="1">
            <a:spLocks/>
          </p:cNvSpPr>
          <p:nvPr/>
        </p:nvSpPr>
        <p:spPr bwMode="auto">
          <a:xfrm>
            <a:off x="0" y="3230336"/>
            <a:ext cx="2024062" cy="584775"/>
          </a:xfrm>
          <a:prstGeom prst="rect">
            <a:avLst/>
          </a:prstGeom>
          <a:noFill/>
          <a:ln w="12700">
            <a:noFill/>
            <a:miter lim="800000"/>
            <a:headEnd/>
            <a:tailEnd/>
          </a:ln>
        </p:spPr>
        <p:txBody>
          <a:bodyPr>
            <a:prstTxWarp prst="textNoShape">
              <a:avLst/>
            </a:prstTxWarp>
            <a:spAutoFit/>
          </a:bodyPr>
          <a:lstStyle/>
          <a:p>
            <a:pPr marL="114300" indent="-114300" algn="ctr"/>
            <a:r>
              <a:rPr lang="en-US" sz="1600" dirty="0" smtClean="0">
                <a:solidFill>
                  <a:srgbClr val="000000"/>
                </a:solidFill>
                <a:sym typeface="Times New Roman" charset="0"/>
              </a:rPr>
              <a:t>Photogrammetry Windmills</a:t>
            </a:r>
            <a:endParaRPr lang="en-US" sz="1600" dirty="0">
              <a:solidFill>
                <a:srgbClr val="008FEE"/>
              </a:solidFill>
              <a:sym typeface="Times New Roman" charset="0"/>
            </a:endParaRPr>
          </a:p>
        </p:txBody>
      </p:sp>
      <p:sp>
        <p:nvSpPr>
          <p:cNvPr id="17" name="Text Box 8"/>
          <p:cNvSpPr txBox="1">
            <a:spLocks/>
          </p:cNvSpPr>
          <p:nvPr/>
        </p:nvSpPr>
        <p:spPr bwMode="auto">
          <a:xfrm>
            <a:off x="352374" y="2490805"/>
            <a:ext cx="2119521" cy="338554"/>
          </a:xfrm>
          <a:prstGeom prst="rect">
            <a:avLst/>
          </a:prstGeom>
          <a:noFill/>
          <a:ln w="12700">
            <a:noFill/>
            <a:miter lim="800000"/>
            <a:headEnd/>
            <a:tailEnd/>
          </a:ln>
        </p:spPr>
        <p:txBody>
          <a:bodyPr wrap="square">
            <a:prstTxWarp prst="textNoShape">
              <a:avLst/>
            </a:prstTxWarp>
            <a:spAutoFit/>
          </a:bodyPr>
          <a:lstStyle/>
          <a:p>
            <a:pPr marL="114300" indent="-114300"/>
            <a:r>
              <a:rPr lang="en-US" sz="1600" dirty="0">
                <a:solidFill>
                  <a:srgbClr val="000000"/>
                </a:solidFill>
                <a:sym typeface="Times New Roman" charset="0"/>
              </a:rPr>
              <a:t>Suspension </a:t>
            </a:r>
            <a:r>
              <a:rPr lang="en-US" sz="1600" dirty="0" smtClean="0">
                <a:solidFill>
                  <a:srgbClr val="000000"/>
                </a:solidFill>
                <a:sym typeface="Times New Roman" charset="0"/>
              </a:rPr>
              <a:t>Subsystem</a:t>
            </a:r>
            <a:endParaRPr lang="en-US" sz="1600" dirty="0">
              <a:solidFill>
                <a:srgbClr val="000000"/>
              </a:solidFill>
              <a:sym typeface="Times New Roman" charset="0"/>
            </a:endParaRPr>
          </a:p>
        </p:txBody>
      </p:sp>
      <p:sp>
        <p:nvSpPr>
          <p:cNvPr id="18" name="Text Box 10"/>
          <p:cNvSpPr txBox="1">
            <a:spLocks/>
          </p:cNvSpPr>
          <p:nvPr/>
        </p:nvSpPr>
        <p:spPr bwMode="auto">
          <a:xfrm>
            <a:off x="0" y="1277711"/>
            <a:ext cx="2209800" cy="754053"/>
          </a:xfrm>
          <a:prstGeom prst="rect">
            <a:avLst/>
          </a:prstGeom>
          <a:noFill/>
          <a:ln w="12700">
            <a:noFill/>
            <a:miter lim="800000"/>
            <a:headEnd/>
            <a:tailEnd/>
          </a:ln>
        </p:spPr>
        <p:txBody>
          <a:bodyPr>
            <a:prstTxWarp prst="textNoShape">
              <a:avLst/>
            </a:prstTxWarp>
            <a:spAutoFit/>
          </a:bodyPr>
          <a:lstStyle/>
          <a:p>
            <a:pPr marL="114300" indent="-114300">
              <a:buFontTx/>
              <a:buChar char="•"/>
            </a:pPr>
            <a:endParaRPr lang="en-US" sz="1100" dirty="0">
              <a:solidFill>
                <a:srgbClr val="000000"/>
              </a:solidFill>
              <a:sym typeface="Times New Roman" charset="0"/>
            </a:endParaRPr>
          </a:p>
          <a:p>
            <a:pPr marL="114300" indent="-114300" algn="ctr"/>
            <a:r>
              <a:rPr lang="en-US" sz="1600" dirty="0">
                <a:solidFill>
                  <a:srgbClr val="000000"/>
                </a:solidFill>
                <a:sym typeface="Times New Roman" charset="0"/>
              </a:rPr>
              <a:t>Chamber Isolation</a:t>
            </a:r>
          </a:p>
          <a:p>
            <a:pPr marL="114300" indent="-114300" algn="ctr"/>
            <a:r>
              <a:rPr lang="en-US" sz="1600" u="sng" dirty="0">
                <a:solidFill>
                  <a:srgbClr val="008FEE"/>
                </a:solidFill>
                <a:sym typeface="Times New Roman" charset="0"/>
              </a:rPr>
              <a:t>1</a:t>
            </a:r>
            <a:r>
              <a:rPr lang="en-US" sz="1600" u="sng" baseline="30000" dirty="0">
                <a:solidFill>
                  <a:srgbClr val="008FEE"/>
                </a:solidFill>
                <a:sym typeface="Times New Roman" charset="0"/>
              </a:rPr>
              <a:t>st</a:t>
            </a:r>
            <a:r>
              <a:rPr lang="en-US" sz="1600" u="sng" dirty="0">
                <a:solidFill>
                  <a:srgbClr val="008FEE"/>
                </a:solidFill>
                <a:sym typeface="Times New Roman" charset="0"/>
              </a:rPr>
              <a:t> unit </a:t>
            </a:r>
            <a:r>
              <a:rPr lang="en-US" sz="1600" u="sng" dirty="0" smtClean="0">
                <a:solidFill>
                  <a:srgbClr val="008FEE"/>
                </a:solidFill>
                <a:sym typeface="Times New Roman" charset="0"/>
              </a:rPr>
              <a:t>tested</a:t>
            </a:r>
            <a:endParaRPr lang="en-US" sz="1600" u="sng" dirty="0">
              <a:solidFill>
                <a:srgbClr val="008FEE"/>
              </a:solidFill>
              <a:sym typeface="Times New Roman" charset="0"/>
            </a:endParaRPr>
          </a:p>
        </p:txBody>
      </p:sp>
      <p:sp>
        <p:nvSpPr>
          <p:cNvPr id="19" name="Text Box 11" descr="ABL"/>
          <p:cNvSpPr txBox="1">
            <a:spLocks noChangeArrowheads="1"/>
          </p:cNvSpPr>
          <p:nvPr/>
        </p:nvSpPr>
        <p:spPr bwMode="auto">
          <a:xfrm>
            <a:off x="6619745" y="5647456"/>
            <a:ext cx="2133600" cy="830997"/>
          </a:xfrm>
          <a:prstGeom prst="rect">
            <a:avLst/>
          </a:prstGeom>
          <a:noFill/>
          <a:ln w="9525">
            <a:noFill/>
            <a:miter lim="800000"/>
            <a:headEnd type="none" w="sm" len="sm"/>
            <a:tailEnd type="none" w="lg" len="lg"/>
          </a:ln>
        </p:spPr>
        <p:txBody>
          <a:bodyPr>
            <a:prstTxWarp prst="textNoShape">
              <a:avLst/>
            </a:prstTxWarp>
            <a:spAutoFit/>
          </a:bodyPr>
          <a:lstStyle/>
          <a:p>
            <a:pPr algn="ctr">
              <a:spcBef>
                <a:spcPct val="50000"/>
              </a:spcBef>
            </a:pPr>
            <a:r>
              <a:rPr lang="en-US" sz="1600" dirty="0">
                <a:solidFill>
                  <a:srgbClr val="000000"/>
                </a:solidFill>
              </a:rPr>
              <a:t>LN2 and Helium Cryogenic Shrouds and “barn door”</a:t>
            </a:r>
          </a:p>
        </p:txBody>
      </p:sp>
      <p:sp>
        <p:nvSpPr>
          <p:cNvPr id="20" name="Line 19"/>
          <p:cNvSpPr>
            <a:spLocks noChangeShapeType="1"/>
          </p:cNvSpPr>
          <p:nvPr/>
        </p:nvSpPr>
        <p:spPr bwMode="auto">
          <a:xfrm>
            <a:off x="2390775" y="2552002"/>
            <a:ext cx="1016000" cy="452438"/>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endParaRPr lang="en-US" sz="1000">
              <a:solidFill>
                <a:srgbClr val="000000"/>
              </a:solidFill>
            </a:endParaRPr>
          </a:p>
        </p:txBody>
      </p:sp>
      <p:sp>
        <p:nvSpPr>
          <p:cNvPr id="21" name="Line 23"/>
          <p:cNvSpPr>
            <a:spLocks noChangeShapeType="1"/>
          </p:cNvSpPr>
          <p:nvPr/>
        </p:nvSpPr>
        <p:spPr bwMode="auto">
          <a:xfrm flipH="1" flipV="1">
            <a:off x="5385914" y="5245238"/>
            <a:ext cx="1507254" cy="602902"/>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endParaRPr lang="en-US" sz="1000">
              <a:solidFill>
                <a:srgbClr val="000000"/>
              </a:solidFill>
            </a:endParaRPr>
          </a:p>
        </p:txBody>
      </p:sp>
      <p:sp>
        <p:nvSpPr>
          <p:cNvPr id="22" name="Line 26"/>
          <p:cNvSpPr>
            <a:spLocks noChangeShapeType="1"/>
          </p:cNvSpPr>
          <p:nvPr/>
        </p:nvSpPr>
        <p:spPr bwMode="auto">
          <a:xfrm flipH="1">
            <a:off x="4451419" y="3265714"/>
            <a:ext cx="1828799" cy="180870"/>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endParaRPr lang="en-US" sz="1000">
              <a:solidFill>
                <a:srgbClr val="000000"/>
              </a:solidFill>
            </a:endParaRPr>
          </a:p>
        </p:txBody>
      </p:sp>
      <p:sp>
        <p:nvSpPr>
          <p:cNvPr id="23" name="Line 40"/>
          <p:cNvSpPr>
            <a:spLocks noChangeShapeType="1"/>
          </p:cNvSpPr>
          <p:nvPr/>
        </p:nvSpPr>
        <p:spPr bwMode="auto">
          <a:xfrm>
            <a:off x="6629400" y="2908300"/>
            <a:ext cx="0" cy="0"/>
          </a:xfrm>
          <a:prstGeom prst="line">
            <a:avLst/>
          </a:prstGeom>
          <a:noFill/>
          <a:ln w="9525">
            <a:solidFill>
              <a:schemeClr val="tx1"/>
            </a:solidFill>
            <a:round/>
            <a:headEnd type="none" w="sm" len="sm"/>
            <a:tailEnd type="stealth" w="lg" len="lg"/>
          </a:ln>
        </p:spPr>
        <p:txBody>
          <a:bodyPr wrap="none" anchor="ctr">
            <a:prstTxWarp prst="textNoShape">
              <a:avLst/>
            </a:prstTxWarp>
          </a:bodyPr>
          <a:lstStyle/>
          <a:p>
            <a:endParaRPr lang="en-US" sz="1000">
              <a:solidFill>
                <a:srgbClr val="000000"/>
              </a:solidFill>
            </a:endParaRPr>
          </a:p>
        </p:txBody>
      </p:sp>
      <p:sp>
        <p:nvSpPr>
          <p:cNvPr id="24" name="Line 19"/>
          <p:cNvSpPr>
            <a:spLocks noChangeShapeType="1"/>
          </p:cNvSpPr>
          <p:nvPr/>
        </p:nvSpPr>
        <p:spPr bwMode="auto">
          <a:xfrm>
            <a:off x="1668025" y="3436536"/>
            <a:ext cx="1302187" cy="26690"/>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endParaRPr lang="en-US" sz="1000">
              <a:solidFill>
                <a:srgbClr val="000000"/>
              </a:solidFill>
            </a:endParaRPr>
          </a:p>
        </p:txBody>
      </p:sp>
      <p:sp>
        <p:nvSpPr>
          <p:cNvPr id="25" name="Text Box 4"/>
          <p:cNvSpPr txBox="1">
            <a:spLocks/>
          </p:cNvSpPr>
          <p:nvPr/>
        </p:nvSpPr>
        <p:spPr bwMode="auto">
          <a:xfrm>
            <a:off x="0" y="4260624"/>
            <a:ext cx="2562225" cy="1000274"/>
          </a:xfrm>
          <a:prstGeom prst="rect">
            <a:avLst/>
          </a:prstGeom>
          <a:solidFill>
            <a:schemeClr val="bg1"/>
          </a:solidFill>
          <a:ln w="28575">
            <a:noFill/>
            <a:miter lim="800000"/>
            <a:headEnd/>
            <a:tailEnd/>
          </a:ln>
        </p:spPr>
        <p:txBody>
          <a:bodyPr>
            <a:prstTxWarp prst="textNoShape">
              <a:avLst/>
            </a:prstTxWarp>
            <a:spAutoFit/>
          </a:bodyPr>
          <a:lstStyle/>
          <a:p>
            <a:pPr marL="114300" indent="-114300" algn="ctr"/>
            <a:r>
              <a:rPr lang="en-US" sz="1600" dirty="0">
                <a:solidFill>
                  <a:srgbClr val="000000"/>
                </a:solidFill>
                <a:sym typeface="Times New Roman" charset="0"/>
              </a:rPr>
              <a:t>Space Vehicle </a:t>
            </a:r>
            <a:r>
              <a:rPr lang="en-US" sz="1600" dirty="0" smtClean="0">
                <a:solidFill>
                  <a:srgbClr val="000000"/>
                </a:solidFill>
                <a:sym typeface="Times New Roman" charset="0"/>
              </a:rPr>
              <a:t>Thermal Simulator </a:t>
            </a:r>
            <a:r>
              <a:rPr lang="en-US" sz="1600" dirty="0">
                <a:solidFill>
                  <a:srgbClr val="000000"/>
                </a:solidFill>
                <a:sym typeface="Times New Roman" charset="0"/>
              </a:rPr>
              <a:t>(SVTS) w/ cryo-cooler and electronics</a:t>
            </a:r>
          </a:p>
          <a:p>
            <a:pPr marL="114300" indent="-114300"/>
            <a:endParaRPr lang="en-US" sz="1100" dirty="0">
              <a:solidFill>
                <a:srgbClr val="008FEE"/>
              </a:solidFill>
              <a:sym typeface="Times New Roman" charset="0"/>
            </a:endParaRPr>
          </a:p>
        </p:txBody>
      </p:sp>
      <p:sp>
        <p:nvSpPr>
          <p:cNvPr id="26" name="Text Box 11" descr="ABL"/>
          <p:cNvSpPr txBox="1">
            <a:spLocks noChangeArrowheads="1"/>
          </p:cNvSpPr>
          <p:nvPr/>
        </p:nvSpPr>
        <p:spPr bwMode="auto">
          <a:xfrm>
            <a:off x="6633850" y="4969259"/>
            <a:ext cx="2133600" cy="338554"/>
          </a:xfrm>
          <a:prstGeom prst="rect">
            <a:avLst/>
          </a:prstGeom>
          <a:noFill/>
          <a:ln w="9525">
            <a:noFill/>
            <a:miter lim="800000"/>
            <a:headEnd type="none" w="sm" len="sm"/>
            <a:tailEnd type="none" w="lg" len="lg"/>
          </a:ln>
        </p:spPr>
        <p:txBody>
          <a:bodyPr>
            <a:prstTxWarp prst="textNoShape">
              <a:avLst/>
            </a:prstTxWarp>
            <a:spAutoFit/>
          </a:bodyPr>
          <a:lstStyle/>
          <a:p>
            <a:pPr>
              <a:spcBef>
                <a:spcPct val="50000"/>
              </a:spcBef>
            </a:pPr>
            <a:r>
              <a:rPr lang="en-US" sz="1600" dirty="0">
                <a:solidFill>
                  <a:srgbClr val="000000"/>
                </a:solidFill>
              </a:rPr>
              <a:t>AOS Source </a:t>
            </a:r>
            <a:r>
              <a:rPr lang="en-US" sz="1600" dirty="0" smtClean="0">
                <a:solidFill>
                  <a:srgbClr val="000000"/>
                </a:solidFill>
              </a:rPr>
              <a:t>Plate</a:t>
            </a:r>
            <a:endParaRPr lang="en-US" sz="1600" dirty="0">
              <a:solidFill>
                <a:srgbClr val="008FEE"/>
              </a:solidFill>
            </a:endParaRPr>
          </a:p>
        </p:txBody>
      </p:sp>
      <p:sp>
        <p:nvSpPr>
          <p:cNvPr id="27" name="Line 23"/>
          <p:cNvSpPr>
            <a:spLocks noChangeShapeType="1"/>
          </p:cNvSpPr>
          <p:nvPr/>
        </p:nvSpPr>
        <p:spPr bwMode="auto">
          <a:xfrm flipH="1">
            <a:off x="3995738" y="5134706"/>
            <a:ext cx="2565836" cy="46195"/>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endParaRPr lang="en-US" sz="1000">
              <a:solidFill>
                <a:srgbClr val="000000"/>
              </a:solidFill>
            </a:endParaRPr>
          </a:p>
        </p:txBody>
      </p:sp>
      <p:sp>
        <p:nvSpPr>
          <p:cNvPr id="28" name="Line 22"/>
          <p:cNvSpPr>
            <a:spLocks noChangeShapeType="1"/>
          </p:cNvSpPr>
          <p:nvPr/>
        </p:nvSpPr>
        <p:spPr bwMode="auto">
          <a:xfrm>
            <a:off x="2301073" y="5697415"/>
            <a:ext cx="1461302" cy="121662"/>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endParaRPr lang="en-US" sz="1000">
              <a:solidFill>
                <a:srgbClr val="000000"/>
              </a:solidFill>
            </a:endParaRPr>
          </a:p>
        </p:txBody>
      </p:sp>
      <p:sp>
        <p:nvSpPr>
          <p:cNvPr id="29" name="Line 23"/>
          <p:cNvSpPr>
            <a:spLocks noChangeShapeType="1"/>
          </p:cNvSpPr>
          <p:nvPr/>
        </p:nvSpPr>
        <p:spPr bwMode="auto">
          <a:xfrm flipH="1" flipV="1">
            <a:off x="5038723" y="4838001"/>
            <a:ext cx="1824300" cy="969945"/>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endParaRPr lang="en-US" sz="1000">
              <a:solidFill>
                <a:srgbClr val="000000"/>
              </a:solidFill>
            </a:endParaRPr>
          </a:p>
        </p:txBody>
      </p:sp>
      <p:sp>
        <p:nvSpPr>
          <p:cNvPr id="30" name="Line 15"/>
          <p:cNvSpPr>
            <a:spLocks noChangeShapeType="1"/>
          </p:cNvSpPr>
          <p:nvPr/>
        </p:nvSpPr>
        <p:spPr bwMode="auto">
          <a:xfrm flipH="1">
            <a:off x="4192588" y="2089150"/>
            <a:ext cx="541337" cy="200025"/>
          </a:xfrm>
          <a:prstGeom prst="line">
            <a:avLst/>
          </a:prstGeom>
          <a:noFill/>
          <a:ln w="28575">
            <a:solidFill>
              <a:schemeClr val="bg1"/>
            </a:solidFill>
            <a:round/>
            <a:headEnd type="none" w="sm" len="sm"/>
            <a:tailEnd type="stealth" w="lg" len="lg"/>
          </a:ln>
        </p:spPr>
        <p:txBody>
          <a:bodyPr wrap="none" anchor="ctr">
            <a:prstTxWarp prst="textNoShape">
              <a:avLst/>
            </a:prstTxWarp>
          </a:bodyPr>
          <a:lstStyle/>
          <a:p>
            <a:endParaRPr lang="en-US" sz="1000">
              <a:solidFill>
                <a:srgbClr val="000000"/>
              </a:solidFill>
            </a:endParaRPr>
          </a:p>
        </p:txBody>
      </p:sp>
      <p:sp>
        <p:nvSpPr>
          <p:cNvPr id="31" name="Line 20"/>
          <p:cNvSpPr>
            <a:spLocks noChangeShapeType="1"/>
          </p:cNvSpPr>
          <p:nvPr/>
        </p:nvSpPr>
        <p:spPr bwMode="auto">
          <a:xfrm>
            <a:off x="2505075" y="4542727"/>
            <a:ext cx="700088" cy="460375"/>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endParaRPr lang="en-US" sz="1000">
              <a:solidFill>
                <a:srgbClr val="000000"/>
              </a:solidFill>
            </a:endParaRPr>
          </a:p>
        </p:txBody>
      </p:sp>
      <p:pic>
        <p:nvPicPr>
          <p:cNvPr id="32" name="Picture 31" descr="P1000737.JPG"/>
          <p:cNvPicPr>
            <a:picLocks noChangeAspect="1"/>
          </p:cNvPicPr>
          <p:nvPr/>
        </p:nvPicPr>
        <p:blipFill>
          <a:blip r:embed="rId3" cstate="print">
            <a:lum contrast="-30000"/>
          </a:blip>
          <a:srcRect/>
          <a:stretch>
            <a:fillRect/>
          </a:stretch>
        </p:blipFill>
        <p:spPr>
          <a:xfrm>
            <a:off x="5566838" y="817519"/>
            <a:ext cx="1125363" cy="1551722"/>
          </a:xfrm>
          <a:prstGeom prst="rect">
            <a:avLst/>
          </a:prstGeom>
        </p:spPr>
      </p:pic>
      <p:sp>
        <p:nvSpPr>
          <p:cNvPr id="33" name="Line 15"/>
          <p:cNvSpPr>
            <a:spLocks noChangeShapeType="1"/>
          </p:cNvSpPr>
          <p:nvPr/>
        </p:nvSpPr>
        <p:spPr bwMode="auto">
          <a:xfrm flipH="1">
            <a:off x="4202111" y="2110154"/>
            <a:ext cx="2771444" cy="479948"/>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endParaRPr lang="en-US" sz="1000">
              <a:solidFill>
                <a:srgbClr val="000000"/>
              </a:solidFill>
            </a:endParaRPr>
          </a:p>
        </p:txBody>
      </p:sp>
      <p:pic>
        <p:nvPicPr>
          <p:cNvPr id="34" name="Picture 2"/>
          <p:cNvPicPr>
            <a:picLocks noChangeAspect="1" noChangeArrowheads="1"/>
          </p:cNvPicPr>
          <p:nvPr/>
        </p:nvPicPr>
        <p:blipFill>
          <a:blip r:embed="rId4" cstate="print"/>
          <a:srcRect/>
          <a:stretch>
            <a:fillRect/>
          </a:stretch>
        </p:blipFill>
        <p:spPr bwMode="auto">
          <a:xfrm>
            <a:off x="1868706" y="1179595"/>
            <a:ext cx="778973" cy="1242058"/>
          </a:xfrm>
          <a:prstGeom prst="rect">
            <a:avLst/>
          </a:prstGeom>
          <a:noFill/>
          <a:ln w="9525">
            <a:noFill/>
            <a:miter lim="800000"/>
            <a:headEnd/>
            <a:tailEnd/>
          </a:ln>
        </p:spPr>
      </p:pic>
      <p:sp>
        <p:nvSpPr>
          <p:cNvPr id="35" name="Line 16"/>
          <p:cNvSpPr>
            <a:spLocks noChangeShapeType="1"/>
          </p:cNvSpPr>
          <p:nvPr/>
        </p:nvSpPr>
        <p:spPr bwMode="auto">
          <a:xfrm flipV="1">
            <a:off x="2622620" y="1142301"/>
            <a:ext cx="553968" cy="194129"/>
          </a:xfrm>
          <a:prstGeom prst="line">
            <a:avLst/>
          </a:prstGeom>
          <a:noFill/>
          <a:ln w="28575">
            <a:solidFill>
              <a:schemeClr val="tx1"/>
            </a:solidFill>
            <a:round/>
            <a:headEnd type="none" w="sm" len="sm"/>
            <a:tailEnd type="stealth" w="lg" len="lg"/>
          </a:ln>
        </p:spPr>
        <p:txBody>
          <a:bodyPr wrap="none" anchor="ctr">
            <a:prstTxWarp prst="textNoShape">
              <a:avLst/>
            </a:prstTxWarp>
          </a:bodyPr>
          <a:lstStyle/>
          <a:p>
            <a:endParaRPr lang="en-US" sz="1000">
              <a:solidFill>
                <a:srgbClr val="000000"/>
              </a:solidFill>
            </a:endParaRPr>
          </a:p>
        </p:txBody>
      </p:sp>
      <p:pic>
        <p:nvPicPr>
          <p:cNvPr id="36" name="Picture 2" descr="W:\TECHNICAL\GSE (Suspended System GSE 10-29-2007) 6.1\ACF\ACF Photos\ACF\IMG_1326.jpg"/>
          <p:cNvPicPr>
            <a:picLocks noChangeAspect="1" noChangeArrowheads="1"/>
          </p:cNvPicPr>
          <p:nvPr/>
        </p:nvPicPr>
        <p:blipFill>
          <a:blip r:embed="rId5" cstate="print">
            <a:lum contrast="-30000"/>
          </a:blip>
          <a:srcRect l="11956" t="25257" r="23692" b="18364"/>
          <a:stretch>
            <a:fillRect/>
          </a:stretch>
        </p:blipFill>
        <p:spPr bwMode="auto">
          <a:xfrm>
            <a:off x="6848487" y="4012154"/>
            <a:ext cx="1325909" cy="871220"/>
          </a:xfrm>
          <a:prstGeom prst="rect">
            <a:avLst/>
          </a:prstGeom>
          <a:noFill/>
          <a:ln w="9525">
            <a:noFill/>
            <a:miter lim="800000"/>
            <a:headEnd/>
            <a:tailEnd/>
          </a:ln>
          <a:effectLst/>
        </p:spPr>
      </p:pic>
      <p:sp>
        <p:nvSpPr>
          <p:cNvPr id="37" name="Text Box 7"/>
          <p:cNvSpPr txBox="1">
            <a:spLocks/>
          </p:cNvSpPr>
          <p:nvPr/>
        </p:nvSpPr>
        <p:spPr bwMode="auto">
          <a:xfrm>
            <a:off x="494044" y="5392406"/>
            <a:ext cx="2024062" cy="584775"/>
          </a:xfrm>
          <a:prstGeom prst="rect">
            <a:avLst/>
          </a:prstGeom>
          <a:noFill/>
          <a:ln w="12700">
            <a:noFill/>
            <a:miter lim="800000"/>
            <a:headEnd/>
            <a:tailEnd/>
          </a:ln>
        </p:spPr>
        <p:txBody>
          <a:bodyPr>
            <a:prstTxWarp prst="textNoShape">
              <a:avLst/>
            </a:prstTxWarp>
            <a:spAutoFit/>
          </a:bodyPr>
          <a:lstStyle/>
          <a:p>
            <a:pPr marL="114300" indent="-114300" algn="ctr"/>
            <a:r>
              <a:rPr lang="en-US" sz="1600" dirty="0" smtClean="0">
                <a:solidFill>
                  <a:srgbClr val="000000"/>
                </a:solidFill>
                <a:sym typeface="Times New Roman" charset="0"/>
              </a:rPr>
              <a:t>Hardpoint Offloader Support System</a:t>
            </a:r>
            <a:endParaRPr lang="en-US" sz="1600" dirty="0">
              <a:solidFill>
                <a:srgbClr val="008FEE"/>
              </a:solidFill>
              <a:sym typeface="Times New Roman"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0552" y="132080"/>
            <a:ext cx="8275638" cy="462289"/>
          </a:xfrm>
        </p:spPr>
        <p:txBody>
          <a:bodyPr/>
          <a:lstStyle/>
          <a:p>
            <a:pPr algn="ctr"/>
            <a:r>
              <a:rPr lang="en-US" b="1" dirty="0" smtClean="0">
                <a:solidFill>
                  <a:srgbClr val="0000FF"/>
                </a:solidFill>
              </a:rPr>
              <a:t>Key Aspects of the JSC OTIS Cryo-</a:t>
            </a:r>
            <a:r>
              <a:rPr lang="en-US" b="1" dirty="0" err="1" smtClean="0">
                <a:solidFill>
                  <a:srgbClr val="0000FF"/>
                </a:solidFill>
              </a:rPr>
              <a:t>Vac</a:t>
            </a:r>
            <a:r>
              <a:rPr lang="en-US" b="1" dirty="0" smtClean="0">
                <a:solidFill>
                  <a:srgbClr val="0000FF"/>
                </a:solidFill>
              </a:rPr>
              <a:t> Program</a:t>
            </a:r>
            <a:endParaRPr lang="en-US" b="1" dirty="0">
              <a:solidFill>
                <a:srgbClr val="0000FF"/>
              </a:solidFill>
            </a:endParaRPr>
          </a:p>
        </p:txBody>
      </p:sp>
      <p:sp>
        <p:nvSpPr>
          <p:cNvPr id="3" name="Content Placeholder 2"/>
          <p:cNvSpPr>
            <a:spLocks noGrp="1"/>
          </p:cNvSpPr>
          <p:nvPr>
            <p:ph idx="1"/>
          </p:nvPr>
        </p:nvSpPr>
        <p:spPr>
          <a:xfrm>
            <a:off x="375919" y="697933"/>
            <a:ext cx="8432800" cy="5916875"/>
          </a:xfrm>
        </p:spPr>
        <p:txBody>
          <a:bodyPr/>
          <a:lstStyle/>
          <a:p>
            <a:pPr>
              <a:buSzPct val="60000"/>
              <a:buFont typeface="Arial Narrow" pitchFamily="34" charset="0"/>
              <a:buChar char="●"/>
            </a:pPr>
            <a:r>
              <a:rPr lang="en-US" dirty="0" smtClean="0">
                <a:latin typeface="+mj-lt"/>
              </a:rPr>
              <a:t>Optical goals</a:t>
            </a:r>
          </a:p>
          <a:p>
            <a:pPr lvl="1">
              <a:buFont typeface="Arial Narrow" pitchFamily="34" charset="0"/>
              <a:buChar char="−"/>
            </a:pPr>
            <a:r>
              <a:rPr lang="en-US" sz="1800" dirty="0" smtClean="0">
                <a:latin typeface="+mj-lt"/>
              </a:rPr>
              <a:t>Verify critical fixed alignments – ISIM to AOS</a:t>
            </a:r>
          </a:p>
          <a:p>
            <a:pPr lvl="1">
              <a:buFont typeface="Arial Narrow" pitchFamily="34" charset="0"/>
              <a:buChar char="−"/>
            </a:pPr>
            <a:r>
              <a:rPr lang="en-US" sz="1800" dirty="0" smtClean="0">
                <a:latin typeface="+mj-lt"/>
              </a:rPr>
              <a:t>Verify co-alignment to within budgeted actuation range for active primary and secondary mirror</a:t>
            </a:r>
          </a:p>
          <a:p>
            <a:pPr lvl="1">
              <a:buFont typeface="Arial Narrow" pitchFamily="34" charset="0"/>
              <a:buChar char="−"/>
            </a:pPr>
            <a:r>
              <a:rPr lang="en-US" sz="1800" dirty="0" smtClean="0">
                <a:latin typeface="+mj-lt"/>
              </a:rPr>
              <a:t>Verify optical performance stability against expected thermal transients</a:t>
            </a:r>
          </a:p>
          <a:p>
            <a:pPr lvl="1">
              <a:buFont typeface="Arial Narrow" pitchFamily="34" charset="0"/>
              <a:buChar char="−"/>
            </a:pPr>
            <a:r>
              <a:rPr lang="en-US" sz="1800" dirty="0" smtClean="0">
                <a:latin typeface="+mj-lt"/>
              </a:rPr>
              <a:t>Cross-checks of lower level testing</a:t>
            </a:r>
          </a:p>
          <a:p>
            <a:pPr>
              <a:buSzPct val="60000"/>
              <a:buFont typeface="Arial Narrow" pitchFamily="34" charset="0"/>
              <a:buChar char="●"/>
            </a:pPr>
            <a:r>
              <a:rPr lang="en-US" dirty="0" smtClean="0">
                <a:latin typeface="+mj-lt"/>
              </a:rPr>
              <a:t>Thermal goals</a:t>
            </a:r>
          </a:p>
          <a:p>
            <a:pPr lvl="1">
              <a:buFont typeface="Arial Narrow" pitchFamily="34" charset="0"/>
              <a:buChar char="−"/>
            </a:pPr>
            <a:r>
              <a:rPr lang="en-US" sz="1800" dirty="0" smtClean="0">
                <a:latin typeface="+mj-lt"/>
                <a:cs typeface="Arial" pitchFamily="34" charset="0"/>
              </a:rPr>
              <a:t>Demonstrate that the hardware reaches expected temperatures and verify performance there, including end-to-end performance of the MIRI cryo-cooler, which ranges from the warm spacecraft to the cold ISIM</a:t>
            </a:r>
          </a:p>
          <a:p>
            <a:pPr lvl="1">
              <a:buFont typeface="Arial Narrow" pitchFamily="34" charset="0"/>
              <a:buChar char="−"/>
            </a:pPr>
            <a:r>
              <a:rPr lang="en-US" sz="1800" dirty="0" smtClean="0">
                <a:latin typeface="+mj-lt"/>
                <a:cs typeface="Arial" pitchFamily="34" charset="0"/>
              </a:rPr>
              <a:t>Collect thermal balance point data that is used to correlate and validate the OTE/ISIM thermal flight model (highly sensitive to workmanship)</a:t>
            </a:r>
          </a:p>
          <a:p>
            <a:pPr>
              <a:buSzPct val="60000"/>
              <a:buFont typeface="Arial Narrow" pitchFamily="34" charset="0"/>
              <a:buChar char="●"/>
            </a:pPr>
            <a:r>
              <a:rPr lang="en-US" dirty="0" smtClean="0">
                <a:latin typeface="+mj-lt"/>
              </a:rPr>
              <a:t>Electrical, operational goals</a:t>
            </a:r>
          </a:p>
          <a:p>
            <a:pPr lvl="1">
              <a:buFont typeface="Arial Narrow" pitchFamily="34" charset="0"/>
              <a:buChar char="−"/>
            </a:pPr>
            <a:r>
              <a:rPr lang="en-US" sz="1800" dirty="0" smtClean="0">
                <a:latin typeface="+mj-lt"/>
                <a:cs typeface="Arial" pitchFamily="34" charset="0"/>
              </a:rPr>
              <a:t>Proper electrical operation of flight systems, cross-strapping, redundancy</a:t>
            </a:r>
          </a:p>
          <a:p>
            <a:pPr lvl="1">
              <a:buFont typeface="Arial Narrow" pitchFamily="34" charset="0"/>
              <a:buChar char="−"/>
            </a:pPr>
            <a:r>
              <a:rPr lang="en-US" sz="1800" dirty="0" smtClean="0">
                <a:latin typeface="+mj-lt"/>
                <a:cs typeface="Arial" pitchFamily="34" charset="0"/>
              </a:rPr>
              <a:t>Demonstration of key operations, e.g. Wavefront Sensing &amp; Control, parity checks of guiding functions</a:t>
            </a:r>
          </a:p>
          <a:p>
            <a:pPr lvl="1">
              <a:buFont typeface="Arial Narrow" pitchFamily="34" charset="0"/>
              <a:buChar char="−"/>
            </a:pPr>
            <a:r>
              <a:rPr lang="en-US" sz="1800" dirty="0" smtClean="0">
                <a:latin typeface="+mj-lt"/>
                <a:cs typeface="Arial" pitchFamily="34" charset="0"/>
              </a:rPr>
              <a:t>Day-in-the-life operational script testing</a:t>
            </a:r>
          </a:p>
          <a:p>
            <a:pPr lvl="0">
              <a:buSzPct val="60000"/>
              <a:buFont typeface="Arial Narrow" pitchFamily="34" charset="0"/>
              <a:buChar char="●"/>
            </a:pPr>
            <a:r>
              <a:rPr lang="en-US" dirty="0" smtClean="0">
                <a:solidFill>
                  <a:srgbClr val="000000"/>
                </a:solidFill>
                <a:latin typeface="+mj-lt"/>
              </a:rPr>
              <a:t>A critical overall goal is model validation</a:t>
            </a:r>
            <a:endParaRPr lang="en-US" sz="1800" dirty="0" smtClean="0">
              <a:latin typeface="+mj-lt"/>
              <a:cs typeface="Arial" pitchFamily="34" charset="0"/>
            </a:endParaRPr>
          </a:p>
        </p:txBody>
      </p:sp>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18</a:t>
            </a:fld>
            <a:endParaRPr lang="en-US" dirty="0"/>
          </a:p>
        </p:txBody>
      </p:sp>
      <p:sp>
        <p:nvSpPr>
          <p:cNvPr id="7"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8" name="Footer Placeholder 5"/>
          <p:cNvSpPr>
            <a:spLocks noGrp="1"/>
          </p:cNvSpPr>
          <p:nvPr>
            <p:ph type="ftr" sz="quarter" idx="12"/>
          </p:nvPr>
        </p:nvSpPr>
        <p:spPr>
          <a:xfrm>
            <a:off x="1498053" y="6597042"/>
            <a:ext cx="6585626" cy="246221"/>
          </a:xfrm>
        </p:spPr>
        <p:txBody>
          <a:bodyPr/>
          <a:lstStyle/>
          <a:p>
            <a:pPr>
              <a:defRPr/>
            </a:pPr>
            <a:r>
              <a:rPr lang="en-US" dirty="0" smtClean="0"/>
              <a:t>SPIE Astronomical Telescopes and Instrumentation:  8442-90</a:t>
            </a:r>
            <a:endParaRPr 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0552" y="132080"/>
            <a:ext cx="8275638" cy="462289"/>
          </a:xfrm>
        </p:spPr>
        <p:txBody>
          <a:bodyPr/>
          <a:lstStyle/>
          <a:p>
            <a:pPr lvl="0" algn="ctr">
              <a:defRPr/>
            </a:pPr>
            <a:r>
              <a:rPr lang="en-US" b="1" dirty="0" smtClean="0">
                <a:solidFill>
                  <a:srgbClr val="0000FF"/>
                </a:solidFill>
                <a:ea typeface="ＭＳ Ｐゴシック" charset="-128"/>
              </a:rPr>
              <a:t>JSC Chamber A Modifications Are Nearly Complete</a:t>
            </a:r>
          </a:p>
        </p:txBody>
      </p:sp>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19</a:t>
            </a:fld>
            <a:endParaRPr lang="en-US" dirty="0"/>
          </a:p>
        </p:txBody>
      </p:sp>
      <p:sp>
        <p:nvSpPr>
          <p:cNvPr id="7"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8" name="Footer Placeholder 5"/>
          <p:cNvSpPr>
            <a:spLocks noGrp="1"/>
          </p:cNvSpPr>
          <p:nvPr>
            <p:ph type="ftr" sz="quarter" idx="12"/>
          </p:nvPr>
        </p:nvSpPr>
        <p:spPr>
          <a:xfrm>
            <a:off x="1498053" y="6597042"/>
            <a:ext cx="6585626" cy="246221"/>
          </a:xfrm>
        </p:spPr>
        <p:txBody>
          <a:bodyPr/>
          <a:lstStyle/>
          <a:p>
            <a:pPr>
              <a:defRPr/>
            </a:pPr>
            <a:r>
              <a:rPr lang="en-US" dirty="0" smtClean="0"/>
              <a:t>SPIE Astronomical Telescopes and Instrumentation:  8442-90</a:t>
            </a:r>
            <a:endParaRPr lang="en-US" dirty="0"/>
          </a:p>
        </p:txBody>
      </p:sp>
      <p:pic>
        <p:nvPicPr>
          <p:cNvPr id="10" name="Content Placeholder 6" descr="LBP 12-20-2011 016.JPG"/>
          <p:cNvPicPr>
            <a:picLocks noChangeAspect="1"/>
          </p:cNvPicPr>
          <p:nvPr/>
        </p:nvPicPr>
        <p:blipFill>
          <a:blip r:embed="rId2" cstate="screen"/>
          <a:srcRect l="19424"/>
          <a:stretch>
            <a:fillRect/>
          </a:stretch>
        </p:blipFill>
        <p:spPr>
          <a:xfrm>
            <a:off x="2654630" y="3462115"/>
            <a:ext cx="1950028" cy="1588808"/>
          </a:xfrm>
          <a:prstGeom prst="rect">
            <a:avLst/>
          </a:prstGeom>
        </p:spPr>
      </p:pic>
      <p:pic>
        <p:nvPicPr>
          <p:cNvPr id="11" name="Content Placeholder 6" descr="9-20-2011 003.JPG"/>
          <p:cNvPicPr>
            <a:picLocks noChangeAspect="1"/>
          </p:cNvPicPr>
          <p:nvPr/>
        </p:nvPicPr>
        <p:blipFill>
          <a:blip r:embed="rId3" cstate="screen"/>
          <a:srcRect/>
          <a:stretch>
            <a:fillRect/>
          </a:stretch>
        </p:blipFill>
        <p:spPr bwMode="auto">
          <a:xfrm>
            <a:off x="228602" y="3522267"/>
            <a:ext cx="2430050" cy="1539823"/>
          </a:xfrm>
          <a:prstGeom prst="rect">
            <a:avLst/>
          </a:prstGeom>
          <a:noFill/>
          <a:ln w="9525">
            <a:noFill/>
            <a:miter lim="800000"/>
            <a:headEnd/>
            <a:tailEnd/>
          </a:ln>
        </p:spPr>
      </p:pic>
      <p:pic>
        <p:nvPicPr>
          <p:cNvPr id="12" name="Content Placeholder 5" descr="PL9 to PL8 5th Level jumper.JPG"/>
          <p:cNvPicPr>
            <a:picLocks noGrp="1" noChangeAspect="1"/>
          </p:cNvPicPr>
          <p:nvPr>
            <p:ph idx="1"/>
          </p:nvPr>
        </p:nvPicPr>
        <p:blipFill>
          <a:blip r:embed="rId4" cstate="print"/>
          <a:srcRect/>
          <a:stretch>
            <a:fillRect/>
          </a:stretch>
        </p:blipFill>
        <p:spPr>
          <a:xfrm>
            <a:off x="4604657" y="664260"/>
            <a:ext cx="4332514" cy="2791682"/>
          </a:xfrm>
        </p:spPr>
      </p:pic>
      <p:sp>
        <p:nvSpPr>
          <p:cNvPr id="13" name="Rectangle 12"/>
          <p:cNvSpPr/>
          <p:nvPr/>
        </p:nvSpPr>
        <p:spPr>
          <a:xfrm>
            <a:off x="4613855" y="671778"/>
            <a:ext cx="3134512" cy="338554"/>
          </a:xfrm>
          <a:prstGeom prst="rect">
            <a:avLst/>
          </a:prstGeom>
        </p:spPr>
        <p:txBody>
          <a:bodyPr wrap="none">
            <a:spAutoFit/>
          </a:bodyPr>
          <a:lstStyle/>
          <a:p>
            <a:r>
              <a:rPr lang="en-US" sz="1600" dirty="0" err="1" smtClean="0">
                <a:solidFill>
                  <a:srgbClr val="FFFF00"/>
                </a:solidFill>
              </a:rPr>
              <a:t>GHe</a:t>
            </a:r>
            <a:r>
              <a:rPr lang="en-US" sz="1600" dirty="0" smtClean="0">
                <a:solidFill>
                  <a:srgbClr val="FFFF00"/>
                </a:solidFill>
              </a:rPr>
              <a:t> Wall Shroud Jumper Installation</a:t>
            </a:r>
            <a:endParaRPr lang="en-US" sz="1600" dirty="0">
              <a:solidFill>
                <a:srgbClr val="FFFF00"/>
              </a:solidFill>
            </a:endParaRPr>
          </a:p>
        </p:txBody>
      </p:sp>
      <p:pic>
        <p:nvPicPr>
          <p:cNvPr id="14" name="Content Placeholder 4" descr="IMG_0818.JPG"/>
          <p:cNvPicPr>
            <a:picLocks noChangeAspect="1"/>
          </p:cNvPicPr>
          <p:nvPr/>
        </p:nvPicPr>
        <p:blipFill>
          <a:blip r:embed="rId5" cstate="print"/>
          <a:srcRect/>
          <a:stretch>
            <a:fillRect/>
          </a:stretch>
        </p:blipFill>
        <p:spPr bwMode="auto">
          <a:xfrm>
            <a:off x="250371" y="740459"/>
            <a:ext cx="4157436" cy="2536371"/>
          </a:xfrm>
          <a:prstGeom prst="rect">
            <a:avLst/>
          </a:prstGeom>
          <a:noFill/>
          <a:ln w="9525">
            <a:noFill/>
            <a:miter lim="800000"/>
            <a:headEnd/>
            <a:tailEnd/>
          </a:ln>
          <a:effectLst/>
        </p:spPr>
      </p:pic>
      <p:sp>
        <p:nvSpPr>
          <p:cNvPr id="15" name="Rectangle 14"/>
          <p:cNvSpPr/>
          <p:nvPr/>
        </p:nvSpPr>
        <p:spPr>
          <a:xfrm>
            <a:off x="251979" y="2936007"/>
            <a:ext cx="2536272" cy="338554"/>
          </a:xfrm>
          <a:prstGeom prst="rect">
            <a:avLst/>
          </a:prstGeom>
        </p:spPr>
        <p:txBody>
          <a:bodyPr wrap="none">
            <a:spAutoFit/>
          </a:bodyPr>
          <a:lstStyle/>
          <a:p>
            <a:r>
              <a:rPr lang="en-US" sz="1600" dirty="0" err="1" smtClean="0">
                <a:solidFill>
                  <a:srgbClr val="FFFF00"/>
                </a:solidFill>
              </a:rPr>
              <a:t>GHe</a:t>
            </a:r>
            <a:r>
              <a:rPr lang="en-US" sz="1600" dirty="0" smtClean="0">
                <a:solidFill>
                  <a:srgbClr val="FFFF00"/>
                </a:solidFill>
              </a:rPr>
              <a:t> Door Shroud Installation</a:t>
            </a:r>
            <a:endParaRPr lang="en-US" sz="1600" dirty="0">
              <a:solidFill>
                <a:srgbClr val="FFFF00"/>
              </a:solidFill>
            </a:endParaRPr>
          </a:p>
        </p:txBody>
      </p:sp>
      <p:pic>
        <p:nvPicPr>
          <p:cNvPr id="16" name="Picture 4"/>
          <p:cNvPicPr>
            <a:picLocks noChangeAspect="1" noChangeArrowheads="1"/>
          </p:cNvPicPr>
          <p:nvPr/>
        </p:nvPicPr>
        <p:blipFill>
          <a:blip r:embed="rId6" cstate="print"/>
          <a:srcRect/>
          <a:stretch>
            <a:fillRect/>
          </a:stretch>
        </p:blipFill>
        <p:spPr bwMode="auto">
          <a:xfrm>
            <a:off x="1352778" y="4978201"/>
            <a:ext cx="2794679" cy="1662315"/>
          </a:xfrm>
          <a:prstGeom prst="rect">
            <a:avLst/>
          </a:prstGeom>
          <a:noFill/>
          <a:ln w="9525">
            <a:noFill/>
            <a:miter lim="800000"/>
            <a:headEnd/>
            <a:tailEnd/>
          </a:ln>
          <a:effectLst/>
        </p:spPr>
      </p:pic>
      <p:pic>
        <p:nvPicPr>
          <p:cNvPr id="17" name="Content Placeholder 5" descr="2-9-12 027.JPG"/>
          <p:cNvPicPr>
            <a:picLocks noChangeAspect="1"/>
          </p:cNvPicPr>
          <p:nvPr/>
        </p:nvPicPr>
        <p:blipFill>
          <a:blip r:embed="rId7" cstate="print"/>
          <a:srcRect/>
          <a:stretch>
            <a:fillRect/>
          </a:stretch>
        </p:blipFill>
        <p:spPr bwMode="auto">
          <a:xfrm>
            <a:off x="4151767" y="4641922"/>
            <a:ext cx="3000148" cy="1802606"/>
          </a:xfrm>
          <a:prstGeom prst="rect">
            <a:avLst/>
          </a:prstGeom>
          <a:noFill/>
          <a:ln w="9525">
            <a:noFill/>
            <a:miter lim="800000"/>
            <a:headEnd/>
            <a:tailEnd/>
          </a:ln>
        </p:spPr>
      </p:pic>
      <p:sp>
        <p:nvSpPr>
          <p:cNvPr id="18" name="TextBox 17"/>
          <p:cNvSpPr txBox="1"/>
          <p:nvPr/>
        </p:nvSpPr>
        <p:spPr>
          <a:xfrm>
            <a:off x="489857" y="5704345"/>
            <a:ext cx="851515" cy="400110"/>
          </a:xfrm>
          <a:prstGeom prst="rect">
            <a:avLst/>
          </a:prstGeom>
          <a:noFill/>
        </p:spPr>
        <p:txBody>
          <a:bodyPr wrap="none" rtlCol="0">
            <a:spAutoFit/>
          </a:bodyPr>
          <a:lstStyle/>
          <a:p>
            <a:r>
              <a:rPr lang="en-US" dirty="0" smtClean="0">
                <a:solidFill>
                  <a:srgbClr val="000000"/>
                </a:solidFill>
              </a:rPr>
              <a:t>Before</a:t>
            </a:r>
            <a:endParaRPr lang="en-US" dirty="0">
              <a:solidFill>
                <a:srgbClr val="000000"/>
              </a:solidFill>
            </a:endParaRPr>
          </a:p>
        </p:txBody>
      </p:sp>
      <p:sp>
        <p:nvSpPr>
          <p:cNvPr id="19" name="TextBox 18"/>
          <p:cNvSpPr txBox="1"/>
          <p:nvPr/>
        </p:nvSpPr>
        <p:spPr>
          <a:xfrm>
            <a:off x="6335485" y="4267431"/>
            <a:ext cx="676788" cy="400110"/>
          </a:xfrm>
          <a:prstGeom prst="rect">
            <a:avLst/>
          </a:prstGeom>
          <a:noFill/>
        </p:spPr>
        <p:txBody>
          <a:bodyPr wrap="none" rtlCol="0">
            <a:spAutoFit/>
          </a:bodyPr>
          <a:lstStyle/>
          <a:p>
            <a:r>
              <a:rPr lang="en-US" dirty="0" smtClean="0">
                <a:solidFill>
                  <a:srgbClr val="000000"/>
                </a:solidFill>
              </a:rPr>
              <a:t>After</a:t>
            </a:r>
            <a:endParaRPr lang="en-US" dirty="0">
              <a:solidFill>
                <a:srgbClr val="000000"/>
              </a:solidFill>
            </a:endParaRPr>
          </a:p>
        </p:txBody>
      </p:sp>
      <p:sp>
        <p:nvSpPr>
          <p:cNvPr id="20" name="Rectangle 19"/>
          <p:cNvSpPr/>
          <p:nvPr/>
        </p:nvSpPr>
        <p:spPr>
          <a:xfrm>
            <a:off x="7293427" y="4753921"/>
            <a:ext cx="1502229" cy="1477328"/>
          </a:xfrm>
          <a:prstGeom prst="rect">
            <a:avLst/>
          </a:prstGeom>
        </p:spPr>
        <p:txBody>
          <a:bodyPr wrap="square">
            <a:spAutoFit/>
          </a:bodyPr>
          <a:lstStyle/>
          <a:p>
            <a:pPr algn="ctr"/>
            <a:r>
              <a:rPr lang="en-US" sz="1800" dirty="0" smtClean="0">
                <a:solidFill>
                  <a:srgbClr val="000000"/>
                </a:solidFill>
              </a:rPr>
              <a:t>Air Flow Management System: Large Bore Pipe Cleaning</a:t>
            </a:r>
            <a:endParaRPr lang="en-US" sz="1800" dirty="0">
              <a:solidFill>
                <a:srgbClr val="000000"/>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0552" y="132080"/>
            <a:ext cx="8275638" cy="462289"/>
          </a:xfrm>
        </p:spPr>
        <p:txBody>
          <a:bodyPr/>
          <a:lstStyle/>
          <a:p>
            <a:pPr algn="ctr"/>
            <a:r>
              <a:rPr lang="en-US" b="1" dirty="0" smtClean="0">
                <a:solidFill>
                  <a:srgbClr val="0000FF"/>
                </a:solidFill>
              </a:rPr>
              <a:t>Agenda</a:t>
            </a:r>
            <a:endParaRPr lang="en-US" b="1" dirty="0">
              <a:solidFill>
                <a:srgbClr val="0000FF"/>
              </a:solidFill>
            </a:endParaRPr>
          </a:p>
        </p:txBody>
      </p:sp>
      <p:sp>
        <p:nvSpPr>
          <p:cNvPr id="3" name="Content Placeholder 2"/>
          <p:cNvSpPr>
            <a:spLocks noGrp="1"/>
          </p:cNvSpPr>
          <p:nvPr>
            <p:ph idx="1"/>
          </p:nvPr>
        </p:nvSpPr>
        <p:spPr>
          <a:xfrm>
            <a:off x="375920" y="1128409"/>
            <a:ext cx="8432800" cy="5455271"/>
          </a:xfrm>
        </p:spPr>
        <p:txBody>
          <a:bodyPr/>
          <a:lstStyle/>
          <a:p>
            <a:pPr>
              <a:buSzPct val="60000"/>
              <a:buFont typeface="Arial Narrow" pitchFamily="34" charset="0"/>
              <a:buChar char="●"/>
            </a:pPr>
            <a:r>
              <a:rPr lang="en-US" dirty="0" smtClean="0">
                <a:latin typeface="+mj-lt"/>
              </a:rPr>
              <a:t>Present a high level overview of the JWST integration and test program</a:t>
            </a:r>
          </a:p>
          <a:p>
            <a:pPr lvl="1">
              <a:buFont typeface="Arial Narrow" pitchFamily="34" charset="0"/>
              <a:buChar char="−"/>
            </a:pPr>
            <a:r>
              <a:rPr lang="en-US" sz="1800" dirty="0" smtClean="0">
                <a:latin typeface="+mj-lt"/>
              </a:rPr>
              <a:t>What are we doing from now until 2018?</a:t>
            </a:r>
            <a:endParaRPr lang="en-US" sz="2400" dirty="0" smtClean="0">
              <a:latin typeface="+mj-lt"/>
            </a:endParaRPr>
          </a:p>
          <a:p>
            <a:pPr>
              <a:spcBef>
                <a:spcPts val="1200"/>
              </a:spcBef>
              <a:buSzPct val="60000"/>
              <a:buFont typeface="Arial Narrow" pitchFamily="34" charset="0"/>
              <a:buChar char="●"/>
            </a:pPr>
            <a:r>
              <a:rPr lang="en-US" dirty="0" smtClean="0">
                <a:latin typeface="+mj-lt"/>
              </a:rPr>
              <a:t>Highlight some of the particularly noteworthy activities in that flow and the status of the test hardware to support them</a:t>
            </a:r>
          </a:p>
          <a:p>
            <a:pPr lvl="1">
              <a:buFont typeface="Arial Narrow" pitchFamily="34" charset="0"/>
              <a:buChar char="−"/>
            </a:pPr>
            <a:r>
              <a:rPr lang="en-US" sz="1800" dirty="0" smtClean="0">
                <a:latin typeface="+mj-lt"/>
              </a:rPr>
              <a:t>Such as some extremely challenging cryo-vacuum tests</a:t>
            </a:r>
            <a:endParaRPr lang="en-US" sz="2400" dirty="0" smtClean="0">
              <a:latin typeface="+mj-lt"/>
            </a:endParaRPr>
          </a:p>
          <a:p>
            <a:pPr>
              <a:spcBef>
                <a:spcPts val="1200"/>
              </a:spcBef>
              <a:buSzPct val="60000"/>
              <a:buFont typeface="Arial Narrow" pitchFamily="34" charset="0"/>
              <a:buChar char="●"/>
            </a:pPr>
            <a:r>
              <a:rPr lang="en-US" dirty="0" smtClean="0">
                <a:latin typeface="+mj-lt"/>
              </a:rPr>
              <a:t>Present some of the key goals of those tests</a:t>
            </a:r>
          </a:p>
          <a:p>
            <a:pPr lvl="1">
              <a:buFont typeface="Arial Narrow" pitchFamily="34" charset="0"/>
              <a:buChar char="−"/>
            </a:pPr>
            <a:r>
              <a:rPr lang="en-US" sz="1800" dirty="0" smtClean="0">
                <a:latin typeface="+mj-lt"/>
              </a:rPr>
              <a:t>This is just the tip of the iceberg of the meticulous systems engineering efforts that track the verification of requirements and validation of models over the course of the program</a:t>
            </a:r>
            <a:endParaRPr lang="en-US" sz="2400" dirty="0" smtClean="0">
              <a:solidFill>
                <a:srgbClr val="000000"/>
              </a:solidFill>
              <a:latin typeface="+mj-lt"/>
            </a:endParaRPr>
          </a:p>
          <a:p>
            <a:pPr lvl="0">
              <a:spcBef>
                <a:spcPts val="1200"/>
              </a:spcBef>
              <a:buSzPct val="60000"/>
              <a:buFont typeface="Arial Narrow" pitchFamily="34" charset="0"/>
              <a:buChar char="●"/>
            </a:pPr>
            <a:r>
              <a:rPr lang="en-US" dirty="0" smtClean="0">
                <a:solidFill>
                  <a:srgbClr val="000000"/>
                </a:solidFill>
                <a:latin typeface="+mj-lt"/>
              </a:rPr>
              <a:t>Point out some of the ways in which we’re laying out the program to reduce the risk in the major tests (technical and cost/schedule) and to streamline those activities</a:t>
            </a:r>
            <a:endParaRPr lang="en-US" dirty="0">
              <a:latin typeface="+mj-lt"/>
            </a:endParaRPr>
          </a:p>
        </p:txBody>
      </p:sp>
      <p:sp>
        <p:nvSpPr>
          <p:cNvPr id="4"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2</a:t>
            </a:fld>
            <a:endParaRPr lang="en-US" dirty="0"/>
          </a:p>
        </p:txBody>
      </p:sp>
      <p:sp>
        <p:nvSpPr>
          <p:cNvPr id="6" name="Footer Placeholder 5"/>
          <p:cNvSpPr>
            <a:spLocks noGrp="1"/>
          </p:cNvSpPr>
          <p:nvPr>
            <p:ph type="ftr" sz="quarter" idx="12"/>
          </p:nvPr>
        </p:nvSpPr>
        <p:spPr/>
        <p:txBody>
          <a:bodyPr/>
          <a:lstStyle/>
          <a:p>
            <a:pPr>
              <a:defRPr/>
            </a:pPr>
            <a:r>
              <a:rPr lang="en-US" dirty="0" smtClean="0"/>
              <a:t>SPIE Astronomical Telescopes and Instrumentation:  8442-90</a:t>
            </a:r>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 name="Title 1"/>
          <p:cNvSpPr txBox="1">
            <a:spLocks/>
          </p:cNvSpPr>
          <p:nvPr/>
        </p:nvSpPr>
        <p:spPr bwMode="auto">
          <a:xfrm>
            <a:off x="0" y="84472"/>
            <a:ext cx="9144001" cy="462289"/>
          </a:xfrm>
          <a:prstGeom prst="rect">
            <a:avLst/>
          </a:prstGeom>
          <a:noFill/>
          <a:ln w="9525">
            <a:noFill/>
            <a:miter lim="800000"/>
            <a:headEnd/>
            <a:tailEnd/>
          </a:ln>
        </p:spPr>
        <p:txBody>
          <a:bodyPr vert="horz" wrap="square" lIns="92059" tIns="46029" rIns="92059" bIns="46029"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FF"/>
                </a:solidFill>
                <a:effectLst/>
                <a:uLnTx/>
                <a:uFillTx/>
                <a:latin typeface="+mj-lt"/>
                <a:ea typeface="ＭＳ Ｐゴシック" charset="-128"/>
                <a:cs typeface="+mj-cs"/>
              </a:rPr>
              <a:t>JSC Chamber A Modifications Are Nearly Complete</a:t>
            </a:r>
          </a:p>
        </p:txBody>
      </p:sp>
      <p:sp>
        <p:nvSpPr>
          <p:cNvPr id="41"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42" name="Footer Placeholder 5"/>
          <p:cNvSpPr>
            <a:spLocks noGrp="1"/>
          </p:cNvSpPr>
          <p:nvPr>
            <p:ph type="ftr" sz="quarter" idx="12"/>
          </p:nvPr>
        </p:nvSpPr>
        <p:spPr>
          <a:xfrm>
            <a:off x="1498053" y="6597042"/>
            <a:ext cx="6585626" cy="246221"/>
          </a:xfrm>
        </p:spPr>
        <p:txBody>
          <a:bodyPr/>
          <a:lstStyle/>
          <a:p>
            <a:pPr>
              <a:defRPr/>
            </a:pPr>
            <a:r>
              <a:rPr lang="en-US" dirty="0" smtClean="0"/>
              <a:t>SPIE Astronomical Telescopes and Instrumentation:  8442-90</a:t>
            </a:r>
            <a:endParaRPr lang="en-US" dirty="0"/>
          </a:p>
        </p:txBody>
      </p:sp>
      <p:sp>
        <p:nvSpPr>
          <p:cNvPr id="43" name="Slide Number Placeholder 4"/>
          <p:cNvSpPr>
            <a:spLocks noGrp="1"/>
          </p:cNvSpPr>
          <p:nvPr>
            <p:ph type="sldNum" sz="quarter" idx="11"/>
          </p:nvPr>
        </p:nvSpPr>
        <p:spPr>
          <a:xfrm>
            <a:off x="8805865" y="6578602"/>
            <a:ext cx="338137" cy="276225"/>
          </a:xfrm>
        </p:spPr>
        <p:txBody>
          <a:bodyPr/>
          <a:lstStyle/>
          <a:p>
            <a:pPr>
              <a:defRPr/>
            </a:pPr>
            <a:fld id="{79BFC24D-9AC3-4BD4-B8CD-E2D7ECDFF942}" type="slidenum">
              <a:rPr lang="en-US" smtClean="0"/>
              <a:pPr>
                <a:defRPr/>
              </a:pPr>
              <a:t>20</a:t>
            </a:fld>
            <a:endParaRPr lang="en-US" dirty="0"/>
          </a:p>
        </p:txBody>
      </p:sp>
      <p:pic>
        <p:nvPicPr>
          <p:cNvPr id="45" name="Picture 5" descr="0695-2500-1"/>
          <p:cNvPicPr>
            <a:picLocks noChangeAspect="1" noChangeArrowheads="1"/>
          </p:cNvPicPr>
          <p:nvPr/>
        </p:nvPicPr>
        <p:blipFill>
          <a:blip r:embed="rId2" cstate="print">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l="4205" t="912" r="7359" b="3432"/>
          <a:stretch>
            <a:fillRect/>
          </a:stretch>
        </p:blipFill>
        <p:spPr bwMode="auto">
          <a:xfrm>
            <a:off x="2417763" y="782638"/>
            <a:ext cx="5434012" cy="5688012"/>
          </a:xfrm>
          <a:prstGeom prst="rect">
            <a:avLst/>
          </a:prstGeom>
          <a:noFill/>
          <a:ln>
            <a:noFill/>
          </a:ln>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46" name="Line Callout 2 45"/>
          <p:cNvSpPr/>
          <p:nvPr/>
        </p:nvSpPr>
        <p:spPr>
          <a:xfrm>
            <a:off x="6553200" y="2667000"/>
            <a:ext cx="2362200" cy="898525"/>
          </a:xfrm>
          <a:prstGeom prst="borderCallout2">
            <a:avLst>
              <a:gd name="adj1" fmla="val 13789"/>
              <a:gd name="adj2" fmla="val -1132"/>
              <a:gd name="adj3" fmla="val 18750"/>
              <a:gd name="adj4" fmla="val -16667"/>
              <a:gd name="adj5" fmla="val 53879"/>
              <a:gd name="adj6" fmla="val -64096"/>
            </a:avLst>
          </a:prstGeom>
          <a:solidFill>
            <a:srgbClr val="0000A7"/>
          </a:solidFill>
          <a:ln w="38100" cap="flat" cmpd="sng">
            <a:solidFill>
              <a:schemeClr val="bg2">
                <a:lumMod val="75000"/>
              </a:schemeClr>
            </a:solidFill>
            <a:prstDash val="sysDot"/>
            <a:roun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u="sng">
                <a:solidFill>
                  <a:srgbClr val="FFFFFF"/>
                </a:solidFill>
                <a:latin typeface="Arial Narrow" charset="0"/>
                <a:ea typeface="ＭＳ Ｐゴシック" charset="0"/>
                <a:cs typeface="ＭＳ Ｐゴシック" charset="0"/>
              </a:rPr>
              <a:t>HELIUM SHROUD</a:t>
            </a:r>
          </a:p>
          <a:p>
            <a:pPr algn="ctr">
              <a:defRPr/>
            </a:pPr>
            <a:r>
              <a:rPr lang="en-US" sz="1400">
                <a:solidFill>
                  <a:srgbClr val="FFFFFF"/>
                </a:solidFill>
                <a:latin typeface="Arial Narrow" charset="0"/>
                <a:ea typeface="ＭＳ Ｐゴシック" charset="0"/>
                <a:cs typeface="ＭＳ Ｐゴシック" charset="0"/>
              </a:rPr>
              <a:t>Provide 20 to 333 K environment to test article</a:t>
            </a:r>
          </a:p>
          <a:p>
            <a:pPr algn="ctr">
              <a:defRPr/>
            </a:pPr>
            <a:r>
              <a:rPr lang="en-US" sz="1400">
                <a:solidFill>
                  <a:srgbClr val="FFFF4C"/>
                </a:solidFill>
                <a:latin typeface="Arial Narrow" charset="0"/>
                <a:ea typeface="ＭＳ Ｐゴシック" charset="0"/>
                <a:cs typeface="ＭＳ Ｐゴシック" charset="0"/>
              </a:rPr>
              <a:t>100% Complete</a:t>
            </a:r>
          </a:p>
        </p:txBody>
      </p:sp>
      <p:sp>
        <p:nvSpPr>
          <p:cNvPr id="47" name="Line Callout 2 46"/>
          <p:cNvSpPr/>
          <p:nvPr/>
        </p:nvSpPr>
        <p:spPr>
          <a:xfrm>
            <a:off x="6553200" y="3733800"/>
            <a:ext cx="2459038" cy="1062038"/>
          </a:xfrm>
          <a:prstGeom prst="borderCallout2">
            <a:avLst>
              <a:gd name="adj1" fmla="val 39585"/>
              <a:gd name="adj2" fmla="val -396"/>
              <a:gd name="adj3" fmla="val 21726"/>
              <a:gd name="adj4" fmla="val -23115"/>
              <a:gd name="adj5" fmla="val 39295"/>
              <a:gd name="adj6" fmla="val -37147"/>
            </a:avLst>
          </a:prstGeom>
          <a:solidFill>
            <a:srgbClr val="0000A7"/>
          </a:solidFill>
          <a:ln w="38100" cap="flat" cmpd="sng">
            <a:solidFill>
              <a:schemeClr val="bg2">
                <a:lumMod val="75000"/>
              </a:schemeClr>
            </a:solidFill>
            <a:prstDash val="sysDot"/>
            <a:roun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u="sng">
                <a:solidFill>
                  <a:srgbClr val="FFFFFF"/>
                </a:solidFill>
                <a:latin typeface="Arial Narrow" charset="0"/>
                <a:ea typeface="ＭＳ Ｐゴシック" charset="0"/>
                <a:cs typeface="ＭＳ Ｐゴシック" charset="0"/>
              </a:rPr>
              <a:t>NITROGEN SHROUD</a:t>
            </a:r>
          </a:p>
          <a:p>
            <a:pPr algn="ctr">
              <a:defRPr/>
            </a:pPr>
            <a:r>
              <a:rPr lang="en-US" sz="1400">
                <a:solidFill>
                  <a:srgbClr val="FFFFFF"/>
                </a:solidFill>
                <a:latin typeface="Arial Narrow" charset="0"/>
                <a:ea typeface="ＭＳ Ｐゴシック" charset="0"/>
                <a:cs typeface="ＭＳ Ｐゴシック" charset="0"/>
              </a:rPr>
              <a:t>90  To 358 K environment and pumping capacity</a:t>
            </a:r>
          </a:p>
          <a:p>
            <a:pPr algn="ctr">
              <a:defRPr/>
            </a:pPr>
            <a:r>
              <a:rPr lang="en-US" sz="1200">
                <a:solidFill>
                  <a:srgbClr val="FFFF4C"/>
                </a:solidFill>
                <a:latin typeface="Arial Narrow" charset="0"/>
                <a:ea typeface="ＭＳ Ｐゴシック" charset="0"/>
                <a:cs typeface="ＭＳ Ｐゴシック" charset="0"/>
              </a:rPr>
              <a:t>95% Complete – Performing leak/pressure checks</a:t>
            </a:r>
          </a:p>
        </p:txBody>
      </p:sp>
      <p:sp>
        <p:nvSpPr>
          <p:cNvPr id="48" name="Line Callout 2 47"/>
          <p:cNvSpPr/>
          <p:nvPr/>
        </p:nvSpPr>
        <p:spPr>
          <a:xfrm>
            <a:off x="6096000" y="1181100"/>
            <a:ext cx="3048000" cy="1236663"/>
          </a:xfrm>
          <a:prstGeom prst="borderCallout2">
            <a:avLst>
              <a:gd name="adj1" fmla="val 15773"/>
              <a:gd name="adj2" fmla="val -892"/>
              <a:gd name="adj3" fmla="val 9170"/>
              <a:gd name="adj4" fmla="val -12941"/>
              <a:gd name="adj5" fmla="val 231"/>
              <a:gd name="adj6" fmla="val -35616"/>
            </a:avLst>
          </a:prstGeom>
          <a:solidFill>
            <a:srgbClr val="0000A7"/>
          </a:solidFill>
          <a:ln w="38100" cap="flat" cmpd="sng">
            <a:solidFill>
              <a:schemeClr val="bg2">
                <a:lumMod val="75000"/>
              </a:schemeClr>
            </a:solidFill>
            <a:prstDash val="sysDot"/>
            <a:roun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u="sng" dirty="0">
                <a:solidFill>
                  <a:srgbClr val="FFFFFF"/>
                </a:solidFill>
                <a:latin typeface="Arial Narrow" charset="0"/>
                <a:ea typeface="ＭＳ Ｐゴシック" charset="0"/>
                <a:cs typeface="ＭＳ Ｐゴシック" charset="0"/>
              </a:rPr>
              <a:t>AIR FLOW MANAGEMENT</a:t>
            </a:r>
          </a:p>
          <a:p>
            <a:pPr algn="ctr">
              <a:defRPr/>
            </a:pPr>
            <a:r>
              <a:rPr lang="en-US" sz="1400" dirty="0">
                <a:solidFill>
                  <a:srgbClr val="FFFFFF"/>
                </a:solidFill>
                <a:latin typeface="Arial Narrow" charset="0"/>
                <a:ea typeface="ＭＳ Ｐゴシック" charset="0"/>
                <a:cs typeface="ＭＳ Ｐゴシック" charset="0"/>
              </a:rPr>
              <a:t>Conditioning and Contamination Control of in-chamber air</a:t>
            </a:r>
            <a:endParaRPr lang="en-US" sz="1600" dirty="0">
              <a:solidFill>
                <a:srgbClr val="FFFFFF"/>
              </a:solidFill>
              <a:latin typeface="Arial Narrow" charset="0"/>
              <a:ea typeface="ＭＳ Ｐゴシック" charset="0"/>
              <a:cs typeface="ＭＳ Ｐゴシック" charset="0"/>
            </a:endParaRPr>
          </a:p>
          <a:p>
            <a:pPr algn="ctr">
              <a:defRPr/>
            </a:pPr>
            <a:r>
              <a:rPr lang="en-US" sz="1400" dirty="0">
                <a:solidFill>
                  <a:srgbClr val="FFFF4C"/>
                </a:solidFill>
                <a:latin typeface="Arial Narrow" charset="0"/>
                <a:ea typeface="ＭＳ Ｐゴシック" charset="0"/>
                <a:cs typeface="ＭＳ Ｐゴシック" charset="0"/>
              </a:rPr>
              <a:t>85% Complete – Installing wiring and final  large ducts</a:t>
            </a:r>
            <a:endParaRPr lang="en-US" sz="1600" dirty="0">
              <a:solidFill>
                <a:srgbClr val="FFFFFF"/>
              </a:solidFill>
              <a:latin typeface="Arial Narrow" charset="0"/>
              <a:ea typeface="ＭＳ Ｐゴシック" charset="0"/>
              <a:cs typeface="ＭＳ Ｐゴシック" charset="0"/>
            </a:endParaRPr>
          </a:p>
        </p:txBody>
      </p:sp>
      <p:sp>
        <p:nvSpPr>
          <p:cNvPr id="49" name="Line Callout 2 48"/>
          <p:cNvSpPr/>
          <p:nvPr/>
        </p:nvSpPr>
        <p:spPr>
          <a:xfrm>
            <a:off x="177800" y="4838700"/>
            <a:ext cx="2667000" cy="931863"/>
          </a:xfrm>
          <a:prstGeom prst="borderCallout2">
            <a:avLst>
              <a:gd name="adj1" fmla="val 63734"/>
              <a:gd name="adj2" fmla="val 100224"/>
              <a:gd name="adj3" fmla="val 49001"/>
              <a:gd name="adj4" fmla="val 111901"/>
              <a:gd name="adj5" fmla="val 3976"/>
              <a:gd name="adj6" fmla="val 143639"/>
            </a:avLst>
          </a:prstGeom>
          <a:solidFill>
            <a:srgbClr val="0000A7"/>
          </a:solidFill>
          <a:ln w="38100" cap="flat" cmpd="sng">
            <a:solidFill>
              <a:schemeClr val="bg2">
                <a:lumMod val="75000"/>
              </a:schemeClr>
            </a:solidFill>
            <a:prstDash val="sysDot"/>
            <a:roun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u="sng">
                <a:solidFill>
                  <a:srgbClr val="FFFFFF"/>
                </a:solidFill>
                <a:latin typeface="Arial Narrow" charset="0"/>
                <a:ea typeface="ＭＳ Ｐゴシック" charset="0"/>
                <a:cs typeface="ＭＳ Ｐゴシック" charset="0"/>
              </a:rPr>
              <a:t>POWER DISTRIBUTION</a:t>
            </a:r>
          </a:p>
          <a:p>
            <a:pPr algn="ctr">
              <a:defRPr/>
            </a:pPr>
            <a:r>
              <a:rPr lang="en-US" sz="1400">
                <a:solidFill>
                  <a:srgbClr val="FFFFFF"/>
                </a:solidFill>
                <a:latin typeface="Arial Narrow" charset="0"/>
                <a:ea typeface="ＭＳ Ｐゴシック" charset="0"/>
                <a:cs typeface="ＭＳ Ｐゴシック" charset="0"/>
              </a:rPr>
              <a:t>Normal and Backup Power inside and outside chamber</a:t>
            </a:r>
          </a:p>
          <a:p>
            <a:pPr algn="ctr">
              <a:defRPr/>
            </a:pPr>
            <a:r>
              <a:rPr lang="en-US" sz="1200">
                <a:solidFill>
                  <a:srgbClr val="FFFF4C"/>
                </a:solidFill>
                <a:latin typeface="Arial Narrow" charset="0"/>
                <a:ea typeface="ＭＳ Ｐゴシック" charset="0"/>
                <a:cs typeface="ＭＳ Ｐゴシック" charset="0"/>
              </a:rPr>
              <a:t>95% Complete – Check outs ongoing</a:t>
            </a:r>
            <a:endParaRPr lang="en-US" sz="1400">
              <a:solidFill>
                <a:srgbClr val="FFFFFF"/>
              </a:solidFill>
              <a:latin typeface="Arial Narrow" charset="0"/>
              <a:ea typeface="ＭＳ Ｐゴシック" charset="0"/>
              <a:cs typeface="ＭＳ Ｐゴシック" charset="0"/>
            </a:endParaRPr>
          </a:p>
        </p:txBody>
      </p:sp>
      <p:sp>
        <p:nvSpPr>
          <p:cNvPr id="50" name="Line Callout 2 49"/>
          <p:cNvSpPr/>
          <p:nvPr/>
        </p:nvSpPr>
        <p:spPr>
          <a:xfrm>
            <a:off x="0" y="2316163"/>
            <a:ext cx="2854325" cy="1189037"/>
          </a:xfrm>
          <a:prstGeom prst="borderCallout2">
            <a:avLst>
              <a:gd name="adj1" fmla="val 13512"/>
              <a:gd name="adj2" fmla="val 100408"/>
              <a:gd name="adj3" fmla="val 15393"/>
              <a:gd name="adj4" fmla="val 113223"/>
              <a:gd name="adj5" fmla="val 18925"/>
              <a:gd name="adj6" fmla="val 127665"/>
            </a:avLst>
          </a:prstGeom>
          <a:solidFill>
            <a:srgbClr val="0000A7"/>
          </a:solidFill>
          <a:ln w="38100" cap="flat" cmpd="sng">
            <a:solidFill>
              <a:schemeClr val="bg2">
                <a:lumMod val="75000"/>
              </a:schemeClr>
            </a:solidFill>
            <a:prstDash val="sysDot"/>
            <a:roun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u="sng">
                <a:solidFill>
                  <a:srgbClr val="FFFFFF"/>
                </a:solidFill>
                <a:latin typeface="Arial Narrow" charset="0"/>
                <a:ea typeface="ＭＳ Ｐゴシック" charset="0"/>
                <a:cs typeface="ＭＳ Ｐゴシック" charset="0"/>
              </a:rPr>
              <a:t>HELIUM DISTRIBUTION</a:t>
            </a:r>
          </a:p>
          <a:p>
            <a:pPr algn="ctr">
              <a:defRPr/>
            </a:pPr>
            <a:r>
              <a:rPr lang="en-US" sz="1400">
                <a:solidFill>
                  <a:srgbClr val="FFFFFF"/>
                </a:solidFill>
                <a:latin typeface="Arial Narrow" charset="0"/>
                <a:ea typeface="ＭＳ Ｐゴシック" charset="0"/>
                <a:cs typeface="ＭＳ Ｐゴシック" charset="0"/>
              </a:rPr>
              <a:t>Provide 15K to 333K gaseous He to the shroud</a:t>
            </a:r>
          </a:p>
          <a:p>
            <a:pPr algn="ctr">
              <a:defRPr/>
            </a:pPr>
            <a:r>
              <a:rPr lang="en-US" sz="1200">
                <a:solidFill>
                  <a:srgbClr val="FFFF4C"/>
                </a:solidFill>
                <a:latin typeface="Arial Narrow" charset="0"/>
                <a:ea typeface="ＭＳ Ｐゴシック" charset="0"/>
                <a:cs typeface="ＭＳ Ｐゴシック" charset="0"/>
              </a:rPr>
              <a:t>95% Complete – Installing final VJ Piping spools</a:t>
            </a:r>
          </a:p>
        </p:txBody>
      </p:sp>
      <p:sp>
        <p:nvSpPr>
          <p:cNvPr id="51" name="Line Callout 2 50"/>
          <p:cNvSpPr/>
          <p:nvPr/>
        </p:nvSpPr>
        <p:spPr>
          <a:xfrm>
            <a:off x="0" y="965200"/>
            <a:ext cx="2946400" cy="1003300"/>
          </a:xfrm>
          <a:prstGeom prst="borderCallout2">
            <a:avLst>
              <a:gd name="adj1" fmla="val 41255"/>
              <a:gd name="adj2" fmla="val 100302"/>
              <a:gd name="adj3" fmla="val 22755"/>
              <a:gd name="adj4" fmla="val 112142"/>
              <a:gd name="adj5" fmla="val 11147"/>
              <a:gd name="adj6" fmla="val 132262"/>
            </a:avLst>
          </a:prstGeom>
          <a:solidFill>
            <a:srgbClr val="0000A7"/>
          </a:solidFill>
          <a:ln w="38100" cap="flat" cmpd="sng">
            <a:solidFill>
              <a:schemeClr val="bg2">
                <a:lumMod val="75000"/>
              </a:schemeClr>
            </a:solidFill>
            <a:prstDash val="sysDot"/>
            <a:roun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u="sng">
                <a:solidFill>
                  <a:srgbClr val="FFFFFF"/>
                </a:solidFill>
                <a:latin typeface="Arial Narrow" charset="0"/>
                <a:ea typeface="ＭＳ Ｐゴシック" charset="0"/>
                <a:cs typeface="ＭＳ Ｐゴシック" charset="0"/>
              </a:rPr>
              <a:t>NITROGEN DISTRIBUTION</a:t>
            </a:r>
          </a:p>
          <a:p>
            <a:pPr algn="ctr">
              <a:defRPr/>
            </a:pPr>
            <a:r>
              <a:rPr lang="en-US" sz="1400">
                <a:solidFill>
                  <a:srgbClr val="FFFFFF"/>
                </a:solidFill>
                <a:latin typeface="Arial Narrow" charset="0"/>
                <a:ea typeface="ＭＳ Ｐゴシック" charset="0"/>
                <a:cs typeface="ＭＳ Ｐゴシック" charset="0"/>
              </a:rPr>
              <a:t>Provide 80K to 358K LN</a:t>
            </a:r>
            <a:r>
              <a:rPr lang="en-US" sz="1400" baseline="-25000">
                <a:solidFill>
                  <a:srgbClr val="FFFFFF"/>
                </a:solidFill>
                <a:latin typeface="Arial Narrow" charset="0"/>
                <a:ea typeface="ＭＳ Ｐゴシック" charset="0"/>
                <a:cs typeface="ＭＳ Ｐゴシック" charset="0"/>
              </a:rPr>
              <a:t>2</a:t>
            </a:r>
            <a:r>
              <a:rPr lang="en-US" sz="1400">
                <a:solidFill>
                  <a:srgbClr val="FFFFFF"/>
                </a:solidFill>
                <a:latin typeface="Arial Narrow" charset="0"/>
                <a:ea typeface="ＭＳ Ｐゴシック" charset="0"/>
                <a:cs typeface="ＭＳ Ｐゴシック" charset="0"/>
              </a:rPr>
              <a:t> to Shroud He Cold Box, Cryo Pumps</a:t>
            </a:r>
          </a:p>
          <a:p>
            <a:pPr algn="ctr">
              <a:defRPr/>
            </a:pPr>
            <a:r>
              <a:rPr lang="en-US" sz="1200">
                <a:solidFill>
                  <a:srgbClr val="FFFF4C"/>
                </a:solidFill>
                <a:latin typeface="Arial Narrow" charset="0"/>
                <a:ea typeface="ＭＳ Ｐゴシック" charset="0"/>
                <a:cs typeface="ＭＳ Ｐゴシック" charset="0"/>
              </a:rPr>
              <a:t>95% Complete – Installing final VJ Piping spools</a:t>
            </a:r>
          </a:p>
        </p:txBody>
      </p:sp>
      <p:sp>
        <p:nvSpPr>
          <p:cNvPr id="52" name="Line Callout 2 51"/>
          <p:cNvSpPr/>
          <p:nvPr/>
        </p:nvSpPr>
        <p:spPr>
          <a:xfrm>
            <a:off x="6715125" y="4876800"/>
            <a:ext cx="2428875" cy="1117600"/>
          </a:xfrm>
          <a:prstGeom prst="borderCallout2">
            <a:avLst>
              <a:gd name="adj1" fmla="val 39585"/>
              <a:gd name="adj2" fmla="val -396"/>
              <a:gd name="adj3" fmla="val 21726"/>
              <a:gd name="adj4" fmla="val -23115"/>
              <a:gd name="adj5" fmla="val -32058"/>
              <a:gd name="adj6" fmla="val -46456"/>
            </a:avLst>
          </a:prstGeom>
          <a:solidFill>
            <a:srgbClr val="0000A7"/>
          </a:solidFill>
          <a:ln w="38100" cap="flat" cmpd="sng">
            <a:solidFill>
              <a:schemeClr val="bg2">
                <a:lumMod val="75000"/>
              </a:schemeClr>
            </a:solidFill>
            <a:prstDash val="sysDot"/>
            <a:roun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u="sng">
                <a:solidFill>
                  <a:srgbClr val="FFFFFF"/>
                </a:solidFill>
                <a:latin typeface="Arial Narrow" charset="0"/>
                <a:ea typeface="ＭＳ Ｐゴシック" charset="0"/>
                <a:cs typeface="ＭＳ Ｐゴシック" charset="0"/>
              </a:rPr>
              <a:t>RADIANT BARRIERS</a:t>
            </a:r>
          </a:p>
          <a:p>
            <a:pPr algn="ctr">
              <a:defRPr/>
            </a:pPr>
            <a:r>
              <a:rPr lang="en-US" sz="1400">
                <a:solidFill>
                  <a:srgbClr val="FFFFFF"/>
                </a:solidFill>
                <a:latin typeface="Arial Narrow" charset="0"/>
                <a:ea typeface="ＭＳ Ｐゴシック" charset="0"/>
                <a:cs typeface="ＭＳ Ｐゴシック" charset="0"/>
              </a:rPr>
              <a:t>Shield Shrouds from chamber walls</a:t>
            </a:r>
          </a:p>
          <a:p>
            <a:pPr algn="ctr">
              <a:defRPr/>
            </a:pPr>
            <a:r>
              <a:rPr lang="en-US" sz="1200">
                <a:solidFill>
                  <a:srgbClr val="FFFF4C"/>
                </a:solidFill>
                <a:latin typeface="Arial Narrow" charset="0"/>
                <a:ea typeface="ＭＳ Ｐゴシック" charset="0"/>
                <a:cs typeface="ＭＳ Ｐゴシック" charset="0"/>
              </a:rPr>
              <a:t>99% Complete – Floor close-outs remaining</a:t>
            </a:r>
            <a:endParaRPr lang="en-US" sz="1200">
              <a:solidFill>
                <a:srgbClr val="FFFFFF"/>
              </a:solidFill>
              <a:latin typeface="Arial Narrow" charset="0"/>
              <a:ea typeface="ＭＳ Ｐゴシック" charset="0"/>
              <a:cs typeface="ＭＳ Ｐゴシック" charset="0"/>
            </a:endParaRPr>
          </a:p>
        </p:txBody>
      </p:sp>
      <p:sp>
        <p:nvSpPr>
          <p:cNvPr id="53" name="Line Callout 2 52"/>
          <p:cNvSpPr/>
          <p:nvPr/>
        </p:nvSpPr>
        <p:spPr>
          <a:xfrm>
            <a:off x="3452441" y="5823626"/>
            <a:ext cx="2722563" cy="762000"/>
          </a:xfrm>
          <a:prstGeom prst="borderCallout2">
            <a:avLst>
              <a:gd name="adj1" fmla="val -3082"/>
              <a:gd name="adj2" fmla="val 65382"/>
              <a:gd name="adj3" fmla="val -40303"/>
              <a:gd name="adj4" fmla="val 71932"/>
              <a:gd name="adj5" fmla="val -34279"/>
              <a:gd name="adj6" fmla="val 71792"/>
            </a:avLst>
          </a:prstGeom>
          <a:solidFill>
            <a:srgbClr val="0000A7"/>
          </a:solidFill>
          <a:ln w="38100" cap="flat" cmpd="sng">
            <a:solidFill>
              <a:schemeClr val="bg2">
                <a:lumMod val="75000"/>
              </a:schemeClr>
            </a:solidFill>
            <a:prstDash val="sysDot"/>
            <a:roun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u="sng">
                <a:solidFill>
                  <a:srgbClr val="FFFFFF"/>
                </a:solidFill>
                <a:latin typeface="Arial Narrow" charset="0"/>
                <a:ea typeface="ＭＳ Ｐゴシック" charset="0"/>
                <a:cs typeface="ＭＳ Ｐゴシック" charset="0"/>
              </a:rPr>
              <a:t>RAIL SYSTEM</a:t>
            </a:r>
          </a:p>
          <a:p>
            <a:pPr algn="ctr">
              <a:defRPr/>
            </a:pPr>
            <a:r>
              <a:rPr lang="en-US" sz="1400">
                <a:solidFill>
                  <a:srgbClr val="FFFFFF"/>
                </a:solidFill>
                <a:latin typeface="Arial Narrow" charset="0"/>
                <a:ea typeface="ＭＳ Ｐゴシック" charset="0"/>
                <a:cs typeface="ＭＳ Ｐゴシック" charset="0"/>
              </a:rPr>
              <a:t>Support Test Article in Highbay and Chamber  </a:t>
            </a:r>
            <a:r>
              <a:rPr lang="en-US" sz="1200">
                <a:solidFill>
                  <a:srgbClr val="FFFF4C"/>
                </a:solidFill>
                <a:latin typeface="Arial Narrow" charset="0"/>
                <a:ea typeface="ＭＳ Ｐゴシック" charset="0"/>
                <a:cs typeface="ＭＳ Ｐゴシック" charset="0"/>
              </a:rPr>
              <a:t>(100% complete - in storage)</a:t>
            </a:r>
            <a:endParaRPr lang="en-US" sz="1400">
              <a:solidFill>
                <a:srgbClr val="FFFF4C"/>
              </a:solidFill>
              <a:latin typeface="Arial Narrow" charset="0"/>
              <a:ea typeface="ＭＳ Ｐゴシック" charset="0"/>
              <a:cs typeface="ＭＳ Ｐゴシック" charset="0"/>
            </a:endParaRPr>
          </a:p>
        </p:txBody>
      </p:sp>
      <p:sp>
        <p:nvSpPr>
          <p:cNvPr id="54" name="Line Callout 2 53"/>
          <p:cNvSpPr/>
          <p:nvPr/>
        </p:nvSpPr>
        <p:spPr>
          <a:xfrm>
            <a:off x="0" y="3657600"/>
            <a:ext cx="2832100" cy="935038"/>
          </a:xfrm>
          <a:prstGeom prst="borderCallout2">
            <a:avLst>
              <a:gd name="adj1" fmla="val 13512"/>
              <a:gd name="adj2" fmla="val 100408"/>
              <a:gd name="adj3" fmla="val 15393"/>
              <a:gd name="adj4" fmla="val 113223"/>
              <a:gd name="adj5" fmla="val 16715"/>
              <a:gd name="adj6" fmla="val 136347"/>
            </a:avLst>
          </a:prstGeom>
          <a:solidFill>
            <a:srgbClr val="0000A7"/>
          </a:solidFill>
          <a:ln w="38100" cap="flat" cmpd="sng">
            <a:solidFill>
              <a:schemeClr val="bg2">
                <a:lumMod val="75000"/>
              </a:schemeClr>
            </a:solidFill>
            <a:prstDash val="sysDot"/>
            <a:roun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u="sng">
                <a:solidFill>
                  <a:srgbClr val="FFFFFF"/>
                </a:solidFill>
                <a:latin typeface="Arial Narrow" charset="0"/>
                <a:ea typeface="ＭＳ Ｐゴシック" charset="0"/>
                <a:cs typeface="ＭＳ Ｐゴシック" charset="0"/>
              </a:rPr>
              <a:t>HIGH VACUUM SYSTEM</a:t>
            </a:r>
          </a:p>
          <a:p>
            <a:pPr algn="ctr">
              <a:defRPr/>
            </a:pPr>
            <a:r>
              <a:rPr lang="en-US" sz="1400">
                <a:solidFill>
                  <a:srgbClr val="FFFFFF"/>
                </a:solidFill>
                <a:latin typeface="Arial Narrow" charset="0"/>
                <a:ea typeface="ＭＳ Ｐゴシック" charset="0"/>
                <a:cs typeface="ＭＳ Ｐゴシック" charset="0"/>
              </a:rPr>
              <a:t>Achieve 10</a:t>
            </a:r>
            <a:r>
              <a:rPr lang="en-US" sz="1400" baseline="30000">
                <a:solidFill>
                  <a:srgbClr val="FFFFFF"/>
                </a:solidFill>
                <a:latin typeface="Arial Narrow" charset="0"/>
                <a:ea typeface="ＭＳ Ｐゴシック" charset="0"/>
                <a:cs typeface="ＭＳ Ｐゴシック" charset="0"/>
              </a:rPr>
              <a:t>-4</a:t>
            </a:r>
            <a:r>
              <a:rPr lang="en-US" sz="1400">
                <a:solidFill>
                  <a:srgbClr val="FFFFFF"/>
                </a:solidFill>
                <a:latin typeface="Arial Narrow" charset="0"/>
                <a:ea typeface="ＭＳ Ｐゴシック" charset="0"/>
                <a:cs typeface="ＭＳ Ｐゴシック" charset="0"/>
              </a:rPr>
              <a:t> to ≤5x10</a:t>
            </a:r>
            <a:r>
              <a:rPr lang="en-US" sz="1400" baseline="30000">
                <a:solidFill>
                  <a:srgbClr val="FFFFFF"/>
                </a:solidFill>
                <a:latin typeface="Arial Narrow" charset="0"/>
                <a:ea typeface="ＭＳ Ｐゴシック" charset="0"/>
                <a:cs typeface="ＭＳ Ｐゴシック" charset="0"/>
              </a:rPr>
              <a:t>-6</a:t>
            </a:r>
            <a:r>
              <a:rPr lang="en-US" sz="1400">
                <a:solidFill>
                  <a:srgbClr val="FFFFFF"/>
                </a:solidFill>
                <a:latin typeface="Arial Narrow" charset="0"/>
                <a:ea typeface="ＭＳ Ｐゴシック" charset="0"/>
                <a:cs typeface="ＭＳ Ｐゴシック" charset="0"/>
              </a:rPr>
              <a:t> Torr  </a:t>
            </a:r>
          </a:p>
          <a:p>
            <a:pPr algn="ctr">
              <a:defRPr/>
            </a:pPr>
            <a:r>
              <a:rPr lang="en-US" sz="1200">
                <a:solidFill>
                  <a:srgbClr val="FFFF4C"/>
                </a:solidFill>
                <a:latin typeface="Arial Narrow" charset="0"/>
                <a:ea typeface="ＭＳ Ｐゴシック" charset="0"/>
                <a:cs typeface="ＭＳ Ｐゴシック" charset="0"/>
              </a:rPr>
              <a:t>99% Complete – Installing final controls wiring</a:t>
            </a:r>
            <a:endParaRPr lang="en-US" sz="1200">
              <a:solidFill>
                <a:srgbClr val="FFFFFF"/>
              </a:solidFill>
              <a:latin typeface="Arial Narrow" charset="0"/>
              <a:ea typeface="ＭＳ Ｐゴシック" charset="0"/>
              <a:cs typeface="ＭＳ Ｐゴシック"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Title 1"/>
          <p:cNvSpPr txBox="1">
            <a:spLocks/>
          </p:cNvSpPr>
          <p:nvPr/>
        </p:nvSpPr>
        <p:spPr bwMode="auto">
          <a:xfrm>
            <a:off x="0" y="84472"/>
            <a:ext cx="9144001" cy="770065"/>
          </a:xfrm>
          <a:prstGeom prst="rect">
            <a:avLst/>
          </a:prstGeom>
          <a:noFill/>
          <a:ln w="9525">
            <a:noFill/>
            <a:miter lim="800000"/>
            <a:headEnd/>
            <a:tailEnd/>
          </a:ln>
        </p:spPr>
        <p:txBody>
          <a:bodyPr vert="horz" wrap="square" lIns="92059" tIns="46029" rIns="92059" bIns="46029"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0" cap="none" spc="0" normalizeH="0" baseline="0" noProof="0" dirty="0" smtClean="0">
                <a:ln>
                  <a:noFill/>
                </a:ln>
                <a:solidFill>
                  <a:srgbClr val="0000FF"/>
                </a:solidFill>
                <a:effectLst/>
                <a:uLnTx/>
                <a:uFillTx/>
                <a:latin typeface="+mj-lt"/>
                <a:ea typeface="ＭＳ Ｐゴシック" charset="-128"/>
                <a:cs typeface="+mj-cs"/>
              </a:rPr>
              <a:t>Critical Optical GSE for OTIS Test </a:t>
            </a:r>
            <a:endParaRPr lang="en-US" sz="2200" kern="0" dirty="0" smtClean="0">
              <a:solidFill>
                <a:srgbClr val="0000FF"/>
              </a:solidFill>
              <a:latin typeface="+mj-lt"/>
              <a:ea typeface="ＭＳ Ｐゴシック"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0" cap="none" spc="0" normalizeH="0" baseline="0" noProof="0" dirty="0" smtClean="0">
                <a:ln>
                  <a:noFill/>
                </a:ln>
                <a:solidFill>
                  <a:srgbClr val="0000FF"/>
                </a:solidFill>
                <a:effectLst/>
                <a:uLnTx/>
                <a:uFillTx/>
                <a:latin typeface="+mj-lt"/>
                <a:ea typeface="ＭＳ Ｐゴシック" charset="-128"/>
                <a:cs typeface="+mj-cs"/>
              </a:rPr>
              <a:t>Coming Along Very Well, Led By ITT </a:t>
            </a:r>
            <a:r>
              <a:rPr kumimoji="0" lang="en-US" sz="2200" b="1" i="0" u="none" strike="noStrike" kern="0" cap="none" spc="0" normalizeH="0" baseline="0" noProof="0" dirty="0" err="1" smtClean="0">
                <a:ln>
                  <a:noFill/>
                </a:ln>
                <a:solidFill>
                  <a:srgbClr val="0000FF"/>
                </a:solidFill>
                <a:effectLst/>
                <a:uLnTx/>
                <a:uFillTx/>
                <a:latin typeface="+mj-lt"/>
                <a:ea typeface="ＭＳ Ｐゴシック" charset="-128"/>
                <a:cs typeface="+mj-cs"/>
              </a:rPr>
              <a:t>Exelis</a:t>
            </a:r>
            <a:endParaRPr kumimoji="0" lang="en-US" sz="2200" b="1" i="0" u="none" strike="noStrike" kern="0" cap="none" spc="0" normalizeH="0" baseline="0" noProof="0" dirty="0" smtClean="0">
              <a:ln>
                <a:noFill/>
              </a:ln>
              <a:solidFill>
                <a:srgbClr val="0000FF"/>
              </a:solidFill>
              <a:effectLst/>
              <a:uLnTx/>
              <a:uFillTx/>
              <a:latin typeface="+mj-lt"/>
              <a:ea typeface="ＭＳ Ｐゴシック" charset="-128"/>
              <a:cs typeface="+mj-cs"/>
            </a:endParaRPr>
          </a:p>
        </p:txBody>
      </p:sp>
      <p:pic>
        <p:nvPicPr>
          <p:cNvPr id="17" name="Picture 16" descr="P1000737.JPG"/>
          <p:cNvPicPr>
            <a:picLocks noChangeAspect="1"/>
          </p:cNvPicPr>
          <p:nvPr/>
        </p:nvPicPr>
        <p:blipFill>
          <a:blip r:embed="rId2" cstate="print">
            <a:lum contrast="-30000"/>
          </a:blip>
          <a:srcRect/>
          <a:stretch>
            <a:fillRect/>
          </a:stretch>
        </p:blipFill>
        <p:spPr>
          <a:xfrm>
            <a:off x="537638" y="817518"/>
            <a:ext cx="2108286" cy="2907039"/>
          </a:xfrm>
          <a:prstGeom prst="rect">
            <a:avLst/>
          </a:prstGeom>
        </p:spPr>
      </p:pic>
      <p:pic>
        <p:nvPicPr>
          <p:cNvPr id="18" name="Picture 2" descr="C:\Data\Users\havey\Old Laptop Data\projects\space science studies\JWST\COCOA 6-15-2012\DSC_0200.jpg"/>
          <p:cNvPicPr>
            <a:picLocks noGrp="1" noChangeAspect="1" noChangeArrowheads="1"/>
          </p:cNvPicPr>
          <p:nvPr>
            <p:ph idx="1"/>
          </p:nvPr>
        </p:nvPicPr>
        <p:blipFill>
          <a:blip r:embed="rId3" cstate="print"/>
          <a:srcRect/>
          <a:stretch>
            <a:fillRect/>
          </a:stretch>
        </p:blipFill>
        <p:spPr bwMode="auto">
          <a:xfrm>
            <a:off x="4310974" y="831715"/>
            <a:ext cx="4485545" cy="2971800"/>
          </a:xfrm>
          <a:prstGeom prst="rect">
            <a:avLst/>
          </a:prstGeom>
          <a:noFill/>
        </p:spPr>
      </p:pic>
      <p:sp>
        <p:nvSpPr>
          <p:cNvPr id="19" name="TextBox 18"/>
          <p:cNvSpPr txBox="1"/>
          <p:nvPr/>
        </p:nvSpPr>
        <p:spPr>
          <a:xfrm>
            <a:off x="2558374" y="1439693"/>
            <a:ext cx="1731524" cy="1631216"/>
          </a:xfrm>
          <a:prstGeom prst="rect">
            <a:avLst/>
          </a:prstGeom>
          <a:noFill/>
        </p:spPr>
        <p:txBody>
          <a:bodyPr wrap="square" rtlCol="0">
            <a:spAutoFit/>
          </a:bodyPr>
          <a:lstStyle/>
          <a:p>
            <a:pPr algn="ctr"/>
            <a:r>
              <a:rPr lang="en-US" dirty="0" smtClean="0">
                <a:solidFill>
                  <a:srgbClr val="FF0000"/>
                </a:solidFill>
              </a:rPr>
              <a:t>Center of Curvature Optical Assembly (COCOA)</a:t>
            </a:r>
            <a:endParaRPr lang="en-US" dirty="0">
              <a:solidFill>
                <a:srgbClr val="FF0000"/>
              </a:solidFill>
            </a:endParaRPr>
          </a:p>
        </p:txBody>
      </p:sp>
      <p:sp>
        <p:nvSpPr>
          <p:cNvPr id="20" name="Content Placeholder 2"/>
          <p:cNvSpPr txBox="1">
            <a:spLocks/>
          </p:cNvSpPr>
          <p:nvPr/>
        </p:nvSpPr>
        <p:spPr bwMode="auto">
          <a:xfrm>
            <a:off x="375920" y="3939702"/>
            <a:ext cx="8432800" cy="2480553"/>
          </a:xfrm>
          <a:prstGeom prst="rect">
            <a:avLst/>
          </a:prstGeom>
          <a:noFill/>
          <a:ln w="9525">
            <a:noFill/>
            <a:miter lim="800000"/>
            <a:headEnd/>
            <a:tailEnd/>
          </a:ln>
        </p:spPr>
        <p:txBody>
          <a:bodyPr vert="horz" wrap="square" lIns="92059" tIns="46029" rIns="92059" bIns="46029" numCol="1" anchor="t" anchorCtr="0" compatLnSpc="1">
            <a:prstTxWarp prst="textNoShape">
              <a:avLst/>
            </a:prstTxWarp>
          </a:bodyPr>
          <a:lstStyle/>
          <a:p>
            <a:pPr marL="234911" marR="0" lvl="0" indent="-234911" algn="l" defTabSz="914400" rtl="0" eaLnBrk="0" fontAlgn="base" latinLnBrk="0" hangingPunct="0">
              <a:lnSpc>
                <a:spcPct val="100000"/>
              </a:lnSpc>
              <a:spcBef>
                <a:spcPct val="0"/>
              </a:spcBef>
              <a:spcAft>
                <a:spcPct val="15000"/>
              </a:spcAft>
              <a:buClr>
                <a:srgbClr val="0B3D91"/>
              </a:buClr>
              <a:buSzPct val="60000"/>
              <a:buFont typeface="Arial Narrow" pitchFamily="34" charset="0"/>
              <a:buChar char="●"/>
              <a:tabLst/>
              <a:defRPr/>
            </a:pPr>
            <a:r>
              <a:rPr kumimoji="0" lang="en-US" sz="2000" b="1" i="0" u="none" strike="noStrike" kern="0" cap="none" spc="0" normalizeH="0" baseline="0" noProof="0" dirty="0" smtClean="0">
                <a:ln>
                  <a:noFill/>
                </a:ln>
                <a:solidFill>
                  <a:schemeClr val="tx1"/>
                </a:solidFill>
                <a:effectLst/>
                <a:uLnTx/>
                <a:uFillTx/>
                <a:latin typeface="+mj-lt"/>
                <a:ea typeface="+mn-ea"/>
                <a:cs typeface="+mn-cs"/>
              </a:rPr>
              <a:t>COCOA completed successful ambient optical</a:t>
            </a:r>
            <a:r>
              <a:rPr kumimoji="0" lang="en-US" sz="2000" b="1" i="0" u="none" strike="noStrike" kern="0" cap="none" spc="0" normalizeH="0" noProof="0" dirty="0" smtClean="0">
                <a:ln>
                  <a:noFill/>
                </a:ln>
                <a:solidFill>
                  <a:schemeClr val="tx1"/>
                </a:solidFill>
                <a:effectLst/>
                <a:uLnTx/>
                <a:uFillTx/>
                <a:latin typeface="+mj-lt"/>
                <a:ea typeface="+mn-ea"/>
                <a:cs typeface="+mn-cs"/>
              </a:rPr>
              <a:t> testing and is well into cryo testing at MSFC</a:t>
            </a:r>
          </a:p>
          <a:p>
            <a:pPr marL="234911" marR="0" lvl="0" indent="-234911" algn="l" defTabSz="914400" rtl="0" eaLnBrk="0" fontAlgn="base" latinLnBrk="0" hangingPunct="0">
              <a:lnSpc>
                <a:spcPct val="100000"/>
              </a:lnSpc>
              <a:spcBef>
                <a:spcPct val="0"/>
              </a:spcBef>
              <a:spcAft>
                <a:spcPct val="15000"/>
              </a:spcAft>
              <a:buClr>
                <a:srgbClr val="0B3D91"/>
              </a:buClr>
              <a:buSzPct val="60000"/>
              <a:buFont typeface="Arial Narrow" pitchFamily="34" charset="0"/>
              <a:buChar char="●"/>
              <a:tabLst/>
              <a:defRPr/>
            </a:pPr>
            <a:r>
              <a:rPr lang="en-US" kern="0" baseline="0" dirty="0" smtClean="0">
                <a:latin typeface="+mj-lt"/>
              </a:rPr>
              <a:t>1</a:t>
            </a:r>
            <a:r>
              <a:rPr lang="en-US" kern="0" baseline="30000" dirty="0" smtClean="0">
                <a:latin typeface="+mj-lt"/>
              </a:rPr>
              <a:t>st</a:t>
            </a:r>
            <a:r>
              <a:rPr lang="en-US" kern="0" dirty="0" smtClean="0">
                <a:latin typeface="+mj-lt"/>
              </a:rPr>
              <a:t> </a:t>
            </a:r>
            <a:r>
              <a:rPr lang="en-US" kern="0" dirty="0" err="1" smtClean="0">
                <a:latin typeface="+mj-lt"/>
              </a:rPr>
              <a:t>AutoCollimating</a:t>
            </a:r>
            <a:r>
              <a:rPr lang="en-US" kern="0" dirty="0" smtClean="0">
                <a:latin typeface="+mj-lt"/>
              </a:rPr>
              <a:t> Flat Assembly is complete; 2</a:t>
            </a:r>
            <a:r>
              <a:rPr lang="en-US" kern="0" baseline="30000" dirty="0" smtClean="0">
                <a:latin typeface="+mj-lt"/>
              </a:rPr>
              <a:t>nd</a:t>
            </a:r>
            <a:r>
              <a:rPr lang="en-US" kern="0" dirty="0" smtClean="0">
                <a:latin typeface="+mj-lt"/>
              </a:rPr>
              <a:t> and 3</a:t>
            </a:r>
            <a:r>
              <a:rPr lang="en-US" kern="0" baseline="30000" dirty="0" smtClean="0">
                <a:latin typeface="+mj-lt"/>
              </a:rPr>
              <a:t>rd</a:t>
            </a:r>
            <a:r>
              <a:rPr lang="en-US" kern="0" dirty="0" smtClean="0">
                <a:latin typeface="+mj-lt"/>
              </a:rPr>
              <a:t> polished</a:t>
            </a:r>
          </a:p>
          <a:p>
            <a:pPr marL="234911" marR="0" lvl="0" indent="-234911" algn="l" defTabSz="914400" rtl="0" eaLnBrk="0" fontAlgn="base" latinLnBrk="0" hangingPunct="0">
              <a:lnSpc>
                <a:spcPct val="100000"/>
              </a:lnSpc>
              <a:spcBef>
                <a:spcPct val="0"/>
              </a:spcBef>
              <a:spcAft>
                <a:spcPct val="15000"/>
              </a:spcAft>
              <a:buClr>
                <a:srgbClr val="0B3D91"/>
              </a:buClr>
              <a:buSzPct val="60000"/>
              <a:buFont typeface="Arial Narrow" pitchFamily="34" charset="0"/>
              <a:buChar char="●"/>
              <a:tabLst/>
              <a:defRPr/>
            </a:pPr>
            <a:r>
              <a:rPr kumimoji="0" lang="en-US" sz="2000" b="1" i="0" u="none" strike="noStrike" kern="0" cap="none" spc="0" normalizeH="0" baseline="0" noProof="0" dirty="0" smtClean="0">
                <a:ln>
                  <a:noFill/>
                </a:ln>
                <a:solidFill>
                  <a:schemeClr val="tx1"/>
                </a:solidFill>
                <a:effectLst/>
                <a:uLnTx/>
                <a:uFillTx/>
                <a:latin typeface="+mj-lt"/>
                <a:ea typeface="+mn-ea"/>
                <a:cs typeface="+mn-cs"/>
              </a:rPr>
              <a:t>Vibration</a:t>
            </a:r>
            <a:r>
              <a:rPr kumimoji="0" lang="en-US" sz="2000" b="1" i="0" u="none" strike="noStrike" kern="0" cap="none" spc="0" normalizeH="0" noProof="0" dirty="0" smtClean="0">
                <a:ln>
                  <a:noFill/>
                </a:ln>
                <a:solidFill>
                  <a:schemeClr val="tx1"/>
                </a:solidFill>
                <a:effectLst/>
                <a:uLnTx/>
                <a:uFillTx/>
                <a:latin typeface="+mj-lt"/>
                <a:ea typeface="+mn-ea"/>
                <a:cs typeface="+mn-cs"/>
              </a:rPr>
              <a:t> isolator tested; confirmed that can be tuned in place</a:t>
            </a:r>
          </a:p>
          <a:p>
            <a:pPr marL="234911" marR="0" lvl="0" indent="-234911" algn="l" defTabSz="914400" rtl="0" eaLnBrk="0" fontAlgn="base" latinLnBrk="0" hangingPunct="0">
              <a:lnSpc>
                <a:spcPct val="100000"/>
              </a:lnSpc>
              <a:spcBef>
                <a:spcPct val="0"/>
              </a:spcBef>
              <a:spcAft>
                <a:spcPct val="15000"/>
              </a:spcAft>
              <a:buClr>
                <a:srgbClr val="0B3D91"/>
              </a:buClr>
              <a:buSzPct val="60000"/>
              <a:buFont typeface="Arial Narrow" pitchFamily="34" charset="0"/>
              <a:buChar char="●"/>
              <a:tabLst/>
              <a:defRPr/>
            </a:pPr>
            <a:r>
              <a:rPr kumimoji="0" lang="en-US" sz="2000" b="1" i="0" u="none" strike="noStrike" kern="0" cap="none" spc="0" normalizeH="0" baseline="0" noProof="0" dirty="0" smtClean="0">
                <a:ln>
                  <a:noFill/>
                </a:ln>
                <a:solidFill>
                  <a:schemeClr val="tx1"/>
                </a:solidFill>
                <a:effectLst/>
                <a:uLnTx/>
                <a:uFillTx/>
                <a:latin typeface="+mj-lt"/>
                <a:ea typeface="+mn-ea"/>
                <a:cs typeface="+mn-cs"/>
              </a:rPr>
              <a:t>Photogrammetry</a:t>
            </a:r>
            <a:r>
              <a:rPr kumimoji="0" lang="en-US" sz="2000" b="1" i="0" u="none" strike="noStrike" kern="0" cap="none" spc="0" normalizeH="0" noProof="0" dirty="0" smtClean="0">
                <a:ln>
                  <a:noFill/>
                </a:ln>
                <a:solidFill>
                  <a:schemeClr val="tx1"/>
                </a:solidFill>
                <a:effectLst/>
                <a:uLnTx/>
                <a:uFillTx/>
                <a:latin typeface="+mj-lt"/>
                <a:ea typeface="+mn-ea"/>
                <a:cs typeface="+mn-cs"/>
              </a:rPr>
              <a:t> cameras are based closely on those used with great success (30 </a:t>
            </a:r>
            <a:r>
              <a:rPr kumimoji="0" lang="el-GR" sz="2000" b="1" i="0" u="none" strike="noStrike" kern="0" cap="none" spc="0" normalizeH="0" noProof="0" dirty="0" smtClean="0">
                <a:ln>
                  <a:noFill/>
                </a:ln>
                <a:solidFill>
                  <a:schemeClr val="tx1"/>
                </a:solidFill>
                <a:effectLst/>
                <a:uLnTx/>
                <a:uFillTx/>
                <a:latin typeface="+mj-lt"/>
              </a:rPr>
              <a:t>μ</a:t>
            </a:r>
            <a:r>
              <a:rPr kumimoji="0" lang="en-US" sz="2000" b="1" i="0" u="none" strike="noStrike" kern="0" cap="none" spc="0" normalizeH="0" noProof="0" dirty="0" smtClean="0">
                <a:ln>
                  <a:noFill/>
                </a:ln>
                <a:solidFill>
                  <a:schemeClr val="tx1"/>
                </a:solidFill>
                <a:effectLst/>
                <a:uLnTx/>
                <a:uFillTx/>
                <a:latin typeface="+mj-lt"/>
              </a:rPr>
              <a:t>m accuracy) in ISIM structure cryo-tests</a:t>
            </a:r>
            <a:endParaRPr kumimoji="0" lang="en-US" sz="2000" b="1" i="0" u="none" strike="noStrike" kern="0" cap="none" spc="0" normalizeH="0" baseline="0" noProof="0" dirty="0" smtClean="0">
              <a:ln>
                <a:noFill/>
              </a:ln>
              <a:solidFill>
                <a:schemeClr val="tx1"/>
              </a:solidFill>
              <a:effectLst/>
              <a:uLnTx/>
              <a:uFillTx/>
              <a:latin typeface="+mj-lt"/>
              <a:ea typeface="+mn-ea"/>
              <a:cs typeface="+mn-cs"/>
            </a:endParaRPr>
          </a:p>
        </p:txBody>
      </p:sp>
      <p:sp>
        <p:nvSpPr>
          <p:cNvPr id="21"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22" name="Footer Placeholder 5"/>
          <p:cNvSpPr>
            <a:spLocks noGrp="1"/>
          </p:cNvSpPr>
          <p:nvPr>
            <p:ph type="ftr" sz="quarter" idx="12"/>
          </p:nvPr>
        </p:nvSpPr>
        <p:spPr>
          <a:xfrm>
            <a:off x="1498053" y="6597042"/>
            <a:ext cx="6585626" cy="246221"/>
          </a:xfrm>
        </p:spPr>
        <p:txBody>
          <a:bodyPr/>
          <a:lstStyle/>
          <a:p>
            <a:pPr>
              <a:defRPr/>
            </a:pPr>
            <a:r>
              <a:rPr lang="en-US" dirty="0" smtClean="0"/>
              <a:t>SPIE Astronomical Telescopes and Instrumentation:  8442-90</a:t>
            </a:r>
            <a:endParaRPr lang="en-US" dirty="0"/>
          </a:p>
        </p:txBody>
      </p:sp>
      <p:sp>
        <p:nvSpPr>
          <p:cNvPr id="23" name="Slide Number Placeholder 4"/>
          <p:cNvSpPr>
            <a:spLocks noGrp="1"/>
          </p:cNvSpPr>
          <p:nvPr>
            <p:ph type="sldNum" sz="quarter" idx="11"/>
          </p:nvPr>
        </p:nvSpPr>
        <p:spPr>
          <a:xfrm>
            <a:off x="8805865" y="6578602"/>
            <a:ext cx="338137" cy="276225"/>
          </a:xfrm>
        </p:spPr>
        <p:txBody>
          <a:bodyPr/>
          <a:lstStyle/>
          <a:p>
            <a:pPr>
              <a:defRPr/>
            </a:pPr>
            <a:fld id="{79BFC24D-9AC3-4BD4-B8CD-E2D7ECDFF942}" type="slidenum">
              <a:rPr lang="en-US" smtClean="0"/>
              <a:pPr>
                <a:defRPr/>
              </a:pPr>
              <a:t>21</a:t>
            </a:fld>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r1_Chamber Readiness and Pathfinder Image Timeline.png"/>
          <p:cNvPicPr>
            <a:picLocks noChangeAspect="1"/>
          </p:cNvPicPr>
          <p:nvPr/>
        </p:nvPicPr>
        <p:blipFill>
          <a:blip r:embed="rId2" cstate="print"/>
          <a:stretch>
            <a:fillRect/>
          </a:stretch>
        </p:blipFill>
        <p:spPr>
          <a:xfrm>
            <a:off x="-1" y="1187338"/>
            <a:ext cx="9144001" cy="5302250"/>
          </a:xfrm>
          <a:prstGeom prst="rect">
            <a:avLst/>
          </a:prstGeom>
        </p:spPr>
      </p:pic>
      <p:sp>
        <p:nvSpPr>
          <p:cNvPr id="7" name="TextBox 6"/>
          <p:cNvSpPr txBox="1"/>
          <p:nvPr/>
        </p:nvSpPr>
        <p:spPr>
          <a:xfrm>
            <a:off x="1268087" y="1631753"/>
            <a:ext cx="1125415" cy="400110"/>
          </a:xfrm>
          <a:prstGeom prst="rect">
            <a:avLst/>
          </a:prstGeom>
          <a:noFill/>
        </p:spPr>
        <p:txBody>
          <a:bodyPr wrap="square" rtlCol="0">
            <a:spAutoFit/>
          </a:bodyPr>
          <a:lstStyle/>
          <a:p>
            <a:pPr algn="ctr"/>
            <a:r>
              <a:rPr lang="en-US" dirty="0" smtClean="0"/>
              <a:t>3/2014</a:t>
            </a:r>
            <a:endParaRPr lang="en-US" dirty="0"/>
          </a:p>
        </p:txBody>
      </p:sp>
      <p:sp>
        <p:nvSpPr>
          <p:cNvPr id="8" name="TextBox 7"/>
          <p:cNvSpPr txBox="1"/>
          <p:nvPr/>
        </p:nvSpPr>
        <p:spPr>
          <a:xfrm>
            <a:off x="3497468" y="1632002"/>
            <a:ext cx="1125415" cy="400110"/>
          </a:xfrm>
          <a:prstGeom prst="rect">
            <a:avLst/>
          </a:prstGeom>
          <a:noFill/>
        </p:spPr>
        <p:txBody>
          <a:bodyPr wrap="square" rtlCol="0">
            <a:spAutoFit/>
          </a:bodyPr>
          <a:lstStyle/>
          <a:p>
            <a:pPr algn="ctr"/>
            <a:r>
              <a:rPr lang="en-US" dirty="0" smtClean="0"/>
              <a:t>7/2014</a:t>
            </a:r>
            <a:endParaRPr lang="en-US" dirty="0"/>
          </a:p>
        </p:txBody>
      </p:sp>
      <p:sp>
        <p:nvSpPr>
          <p:cNvPr id="9" name="TextBox 8"/>
          <p:cNvSpPr txBox="1"/>
          <p:nvPr/>
        </p:nvSpPr>
        <p:spPr>
          <a:xfrm>
            <a:off x="7658519" y="1664143"/>
            <a:ext cx="1125415" cy="400110"/>
          </a:xfrm>
          <a:prstGeom prst="rect">
            <a:avLst/>
          </a:prstGeom>
          <a:noFill/>
        </p:spPr>
        <p:txBody>
          <a:bodyPr wrap="square" rtlCol="0">
            <a:spAutoFit/>
          </a:bodyPr>
          <a:lstStyle/>
          <a:p>
            <a:pPr algn="ctr"/>
            <a:r>
              <a:rPr lang="en-US" dirty="0" smtClean="0"/>
              <a:t>12/2014</a:t>
            </a:r>
            <a:endParaRPr lang="en-US" dirty="0"/>
          </a:p>
        </p:txBody>
      </p:sp>
      <p:sp>
        <p:nvSpPr>
          <p:cNvPr id="10" name="TextBox 9"/>
          <p:cNvSpPr txBox="1"/>
          <p:nvPr/>
        </p:nvSpPr>
        <p:spPr>
          <a:xfrm>
            <a:off x="1770506" y="6113318"/>
            <a:ext cx="1125415" cy="400110"/>
          </a:xfrm>
          <a:prstGeom prst="rect">
            <a:avLst/>
          </a:prstGeom>
          <a:noFill/>
        </p:spPr>
        <p:txBody>
          <a:bodyPr wrap="square" rtlCol="0">
            <a:spAutoFit/>
          </a:bodyPr>
          <a:lstStyle/>
          <a:p>
            <a:pPr algn="ctr"/>
            <a:r>
              <a:rPr lang="en-US" dirty="0" smtClean="0"/>
              <a:t>7/2015</a:t>
            </a:r>
            <a:endParaRPr lang="en-US" dirty="0"/>
          </a:p>
        </p:txBody>
      </p:sp>
      <p:sp>
        <p:nvSpPr>
          <p:cNvPr id="11" name="TextBox 10"/>
          <p:cNvSpPr txBox="1"/>
          <p:nvPr/>
        </p:nvSpPr>
        <p:spPr>
          <a:xfrm>
            <a:off x="3187643" y="6093863"/>
            <a:ext cx="1125415" cy="400110"/>
          </a:xfrm>
          <a:prstGeom prst="rect">
            <a:avLst/>
          </a:prstGeom>
          <a:noFill/>
        </p:spPr>
        <p:txBody>
          <a:bodyPr wrap="square" rtlCol="0">
            <a:spAutoFit/>
          </a:bodyPr>
          <a:lstStyle/>
          <a:p>
            <a:pPr algn="ctr"/>
            <a:r>
              <a:rPr lang="en-US" dirty="0" smtClean="0"/>
              <a:t>11/2015</a:t>
            </a:r>
            <a:endParaRPr lang="en-US" dirty="0"/>
          </a:p>
        </p:txBody>
      </p:sp>
      <p:sp>
        <p:nvSpPr>
          <p:cNvPr id="12" name="TextBox 11"/>
          <p:cNvSpPr txBox="1"/>
          <p:nvPr/>
        </p:nvSpPr>
        <p:spPr>
          <a:xfrm>
            <a:off x="6131169" y="6113318"/>
            <a:ext cx="1125415" cy="400110"/>
          </a:xfrm>
          <a:prstGeom prst="rect">
            <a:avLst/>
          </a:prstGeom>
          <a:noFill/>
        </p:spPr>
        <p:txBody>
          <a:bodyPr wrap="square" rtlCol="0">
            <a:spAutoFit/>
          </a:bodyPr>
          <a:lstStyle/>
          <a:p>
            <a:pPr algn="ctr"/>
            <a:r>
              <a:rPr lang="en-US" dirty="0" smtClean="0"/>
              <a:t>3/2016</a:t>
            </a:r>
            <a:endParaRPr lang="en-US" dirty="0"/>
          </a:p>
        </p:txBody>
      </p:sp>
      <p:sp>
        <p:nvSpPr>
          <p:cNvPr id="13" name="TextBox 12"/>
          <p:cNvSpPr txBox="1"/>
          <p:nvPr/>
        </p:nvSpPr>
        <p:spPr>
          <a:xfrm>
            <a:off x="7588180" y="5037824"/>
            <a:ext cx="1274466" cy="400110"/>
          </a:xfrm>
          <a:prstGeom prst="rect">
            <a:avLst/>
          </a:prstGeom>
          <a:noFill/>
        </p:spPr>
        <p:txBody>
          <a:bodyPr wrap="square" rtlCol="0">
            <a:spAutoFit/>
          </a:bodyPr>
          <a:lstStyle/>
          <a:p>
            <a:pPr algn="ctr"/>
            <a:r>
              <a:rPr lang="en-US" dirty="0" smtClean="0"/>
              <a:t>Early 2017</a:t>
            </a:r>
            <a:endParaRPr lang="en-US" dirty="0"/>
          </a:p>
        </p:txBody>
      </p:sp>
      <p:sp>
        <p:nvSpPr>
          <p:cNvPr id="15" name="Title 1"/>
          <p:cNvSpPr txBox="1">
            <a:spLocks/>
          </p:cNvSpPr>
          <p:nvPr/>
        </p:nvSpPr>
        <p:spPr bwMode="auto">
          <a:xfrm>
            <a:off x="914400" y="84472"/>
            <a:ext cx="5406014" cy="1200953"/>
          </a:xfrm>
          <a:prstGeom prst="rect">
            <a:avLst/>
          </a:prstGeom>
          <a:noFill/>
          <a:ln w="9525">
            <a:noFill/>
            <a:miter lim="800000"/>
            <a:headEnd/>
            <a:tailEnd/>
          </a:ln>
        </p:spPr>
        <p:txBody>
          <a:bodyPr vert="horz" wrap="square" lIns="92059" tIns="46029" rIns="92059" bIns="46029"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FF"/>
                </a:solidFill>
                <a:effectLst/>
                <a:uLnTx/>
                <a:uFillTx/>
                <a:latin typeface="+mj-lt"/>
                <a:ea typeface="ＭＳ Ｐゴシック" charset="-128"/>
                <a:cs typeface="+mj-cs"/>
              </a:rPr>
              <a:t>JSC Test Facilities, GSE, Procedures Will Be Validated</a:t>
            </a:r>
            <a:r>
              <a:rPr kumimoji="0" lang="en-US" sz="2400" b="1" i="0" u="none" strike="noStrike" kern="0" cap="none" spc="0" normalizeH="0" noProof="0" dirty="0" smtClean="0">
                <a:ln>
                  <a:noFill/>
                </a:ln>
                <a:solidFill>
                  <a:srgbClr val="0000FF"/>
                </a:solidFill>
                <a:effectLst/>
                <a:uLnTx/>
                <a:uFillTx/>
                <a:latin typeface="+mj-lt"/>
                <a:ea typeface="ＭＳ Ｐゴシック" charset="-128"/>
                <a:cs typeface="+mj-cs"/>
              </a:rPr>
              <a:t> With </a:t>
            </a:r>
            <a:r>
              <a:rPr kumimoji="0" lang="en-US" sz="2400" b="1" i="0" u="none" strike="noStrike" kern="0" cap="none" spc="0" normalizeH="0" baseline="0" noProof="0" dirty="0" smtClean="0">
                <a:ln>
                  <a:noFill/>
                </a:ln>
                <a:solidFill>
                  <a:srgbClr val="0000FF"/>
                </a:solidFill>
                <a:effectLst/>
                <a:uLnTx/>
                <a:uFillTx/>
                <a:latin typeface="+mj-lt"/>
                <a:ea typeface="ＭＳ Ｐゴシック" charset="-128"/>
                <a:cs typeface="+mj-cs"/>
              </a:rPr>
              <a:t>Many Activities Before Flight OTIS Arrives</a:t>
            </a:r>
          </a:p>
        </p:txBody>
      </p:sp>
      <p:sp>
        <p:nvSpPr>
          <p:cNvPr id="14" name="Rectangle 13"/>
          <p:cNvSpPr/>
          <p:nvPr/>
        </p:nvSpPr>
        <p:spPr>
          <a:xfrm>
            <a:off x="7538936" y="6634264"/>
            <a:ext cx="1605064" cy="223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59404" y="1183532"/>
            <a:ext cx="8719226" cy="372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461115" y="6173821"/>
            <a:ext cx="1682885" cy="3631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01038" y="6170579"/>
            <a:ext cx="1682885" cy="3631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ate Placeholder 3"/>
          <p:cNvSpPr>
            <a:spLocks noGrp="1"/>
          </p:cNvSpPr>
          <p:nvPr>
            <p:ph type="dt" sz="half" idx="10"/>
          </p:nvPr>
        </p:nvSpPr>
        <p:spPr>
          <a:xfrm>
            <a:off x="136177" y="6616498"/>
            <a:ext cx="835453" cy="246207"/>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6 July 2012</a:t>
            </a:r>
            <a:endParaRPr kumimoji="0" lang="en-US" sz="10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26" name="Footer Placeholder 5"/>
          <p:cNvSpPr>
            <a:spLocks noGrp="1"/>
          </p:cNvSpPr>
          <p:nvPr>
            <p:ph type="ftr" sz="quarter" idx="12"/>
          </p:nvPr>
        </p:nvSpPr>
        <p:spPr>
          <a:xfrm>
            <a:off x="1498053" y="6597042"/>
            <a:ext cx="6585626" cy="246221"/>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SPIE Astronomical Telescopes and Instrumentation:  8442-90</a:t>
            </a:r>
            <a:endParaRPr kumimoji="0" lang="en-US" sz="10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27" name="Slide Number Placeholder 4"/>
          <p:cNvSpPr txBox="1">
            <a:spLocks/>
          </p:cNvSpPr>
          <p:nvPr/>
        </p:nvSpPr>
        <p:spPr>
          <a:xfrm>
            <a:off x="8805865" y="6578602"/>
            <a:ext cx="338137" cy="276225"/>
          </a:xfrm>
          <a:prstGeom prst="rect">
            <a:avLst/>
          </a:prstGeom>
        </p:spPr>
        <p:txBody>
          <a:bodyPr vert="horz" lIns="91440" tIns="45720" rIns="91440" bIns="4572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fld id="{79BFC24D-9AC3-4BD4-B8CD-E2D7ECDFF942}" type="slidenum">
              <a:rPr kumimoji="0" lang="en-US" sz="1200" b="1" i="0" u="none" strike="noStrike" kern="1200" cap="none" spc="0" normalizeH="0" baseline="0" noProof="0" smtClean="0">
                <a:ln>
                  <a:noFill/>
                </a:ln>
                <a:solidFill>
                  <a:schemeClr val="tx1">
                    <a:tint val="75000"/>
                  </a:schemeClr>
                </a:solidFill>
                <a:effectLst/>
                <a:uLnTx/>
                <a:uFillTx/>
                <a:latin typeface="Arial Narrow" pitchFamily="34"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schemeClr val="tx1">
                  <a:tint val="75000"/>
                </a:schemeClr>
              </a:solidFill>
              <a:effectLst/>
              <a:uLnTx/>
              <a:uFillTx/>
              <a:latin typeface="Arial Narrow" pitchFamily="34" charset="0"/>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0552" y="132080"/>
            <a:ext cx="8275638" cy="462289"/>
          </a:xfrm>
        </p:spPr>
        <p:txBody>
          <a:bodyPr/>
          <a:lstStyle/>
          <a:p>
            <a:pPr lvl="0" algn="ctr">
              <a:defRPr/>
            </a:pPr>
            <a:r>
              <a:rPr lang="en-US" b="1" dirty="0" smtClean="0">
                <a:solidFill>
                  <a:srgbClr val="0000FF"/>
                </a:solidFill>
                <a:ea typeface="ＭＳ Ｐゴシック" charset="-128"/>
              </a:rPr>
              <a:t>Pathfinder Cryo Tests Provide Invaluable Preparation</a:t>
            </a:r>
          </a:p>
        </p:txBody>
      </p:sp>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23</a:t>
            </a:fld>
            <a:endParaRPr lang="en-US" dirty="0"/>
          </a:p>
        </p:txBody>
      </p:sp>
      <p:sp>
        <p:nvSpPr>
          <p:cNvPr id="7"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8" name="Footer Placeholder 5"/>
          <p:cNvSpPr>
            <a:spLocks noGrp="1"/>
          </p:cNvSpPr>
          <p:nvPr>
            <p:ph type="ftr" sz="quarter" idx="12"/>
          </p:nvPr>
        </p:nvSpPr>
        <p:spPr>
          <a:xfrm>
            <a:off x="1498053" y="6597042"/>
            <a:ext cx="6585626" cy="246221"/>
          </a:xfrm>
        </p:spPr>
        <p:txBody>
          <a:bodyPr/>
          <a:lstStyle/>
          <a:p>
            <a:pPr>
              <a:defRPr/>
            </a:pPr>
            <a:r>
              <a:rPr lang="en-US" dirty="0" smtClean="0"/>
              <a:t>SPIE Astronomical Telescopes and Instrumentation:  8442-90</a:t>
            </a:r>
            <a:endParaRPr lang="en-US" dirty="0"/>
          </a:p>
        </p:txBody>
      </p:sp>
      <p:sp>
        <p:nvSpPr>
          <p:cNvPr id="23" name="TextBox 22"/>
          <p:cNvSpPr txBox="1"/>
          <p:nvPr/>
        </p:nvSpPr>
        <p:spPr>
          <a:xfrm>
            <a:off x="271550" y="3948510"/>
            <a:ext cx="2808223" cy="2862322"/>
          </a:xfrm>
          <a:prstGeom prst="rect">
            <a:avLst/>
          </a:prstGeom>
          <a:noFill/>
        </p:spPr>
        <p:txBody>
          <a:bodyPr wrap="square" rtlCol="0">
            <a:spAutoFit/>
          </a:bodyPr>
          <a:lstStyle/>
          <a:p>
            <a:pPr marL="117475" indent="-117475" defTabSz="457200" eaLnBrk="1" fontAlgn="auto" hangingPunct="1">
              <a:spcBef>
                <a:spcPts val="0"/>
              </a:spcBef>
              <a:spcAft>
                <a:spcPts val="0"/>
              </a:spcAft>
              <a:buFont typeface="Arial" pitchFamily="34" charset="0"/>
              <a:buChar char="•"/>
            </a:pPr>
            <a:r>
              <a:rPr lang="en-US" sz="1800" b="0" dirty="0" smtClean="0">
                <a:solidFill>
                  <a:prstClr val="black"/>
                </a:solidFill>
                <a:latin typeface="Calibri"/>
              </a:rPr>
              <a:t>Checkout Optical GSE that has not seen cryo before: CoC test, Hanging Config, Photogrammetry</a:t>
            </a:r>
          </a:p>
          <a:p>
            <a:pPr marL="117475" indent="-117475" defTabSz="457200" eaLnBrk="1" fontAlgn="auto" hangingPunct="1">
              <a:spcBef>
                <a:spcPts val="0"/>
              </a:spcBef>
              <a:spcAft>
                <a:spcPts val="0"/>
              </a:spcAft>
              <a:buFont typeface="Arial" pitchFamily="34" charset="0"/>
              <a:buChar char="•"/>
            </a:pPr>
            <a:r>
              <a:rPr lang="en-US" sz="1800" b="0" dirty="0" smtClean="0">
                <a:solidFill>
                  <a:prstClr val="black"/>
                </a:solidFill>
                <a:latin typeface="Calibri"/>
              </a:rPr>
              <a:t>No flight hardware except spares</a:t>
            </a:r>
          </a:p>
          <a:p>
            <a:pPr marL="117475" indent="-117475" defTabSz="457200" eaLnBrk="1" fontAlgn="auto" hangingPunct="1">
              <a:spcBef>
                <a:spcPts val="0"/>
              </a:spcBef>
              <a:spcAft>
                <a:spcPts val="0"/>
              </a:spcAft>
              <a:buFont typeface="Arial" pitchFamily="34" charset="0"/>
              <a:buChar char="•"/>
            </a:pPr>
            <a:r>
              <a:rPr lang="en-US" sz="1800" b="0" dirty="0" smtClean="0">
                <a:solidFill>
                  <a:prstClr val="black"/>
                </a:solidFill>
                <a:latin typeface="Calibri"/>
              </a:rPr>
              <a:t>Dynamics and Thermal Distortion portion of PF Augmentation occur here</a:t>
            </a:r>
          </a:p>
          <a:p>
            <a:pPr marL="117475" lvl="1" indent="-117475" defTabSz="457200" eaLnBrk="1" fontAlgn="auto" hangingPunct="1">
              <a:spcBef>
                <a:spcPts val="0"/>
              </a:spcBef>
              <a:spcAft>
                <a:spcPts val="0"/>
              </a:spcAft>
            </a:pPr>
            <a:endParaRPr lang="en-US" sz="1800" b="0" dirty="0">
              <a:solidFill>
                <a:prstClr val="black"/>
              </a:solidFill>
              <a:latin typeface="Calibri"/>
            </a:endParaRPr>
          </a:p>
        </p:txBody>
      </p:sp>
      <p:sp>
        <p:nvSpPr>
          <p:cNvPr id="24" name="TextBox 23"/>
          <p:cNvSpPr txBox="1"/>
          <p:nvPr/>
        </p:nvSpPr>
        <p:spPr>
          <a:xfrm>
            <a:off x="5867360" y="3882643"/>
            <a:ext cx="2776185" cy="2554545"/>
          </a:xfrm>
          <a:prstGeom prst="rect">
            <a:avLst/>
          </a:prstGeom>
          <a:noFill/>
        </p:spPr>
        <p:txBody>
          <a:bodyPr wrap="square" rtlCol="0">
            <a:spAutoFit/>
          </a:bodyPr>
          <a:lstStyle/>
          <a:p>
            <a:pPr marL="117475" indent="-117475" defTabSz="457200" eaLnBrk="1" fontAlgn="auto" hangingPunct="1">
              <a:spcBef>
                <a:spcPts val="0"/>
              </a:spcBef>
              <a:spcAft>
                <a:spcPts val="0"/>
              </a:spcAft>
              <a:buFont typeface="Arial" pitchFamily="34" charset="0"/>
              <a:buChar char="•"/>
            </a:pPr>
            <a:r>
              <a:rPr lang="en-US" sz="1800" b="0" dirty="0" smtClean="0">
                <a:solidFill>
                  <a:prstClr val="black"/>
                </a:solidFill>
                <a:latin typeface="Calibri"/>
              </a:rPr>
              <a:t>Thermal GSE Checkout</a:t>
            </a:r>
          </a:p>
          <a:p>
            <a:pPr marL="117475" indent="-117475" defTabSz="457200" eaLnBrk="1" fontAlgn="auto" hangingPunct="1">
              <a:spcBef>
                <a:spcPts val="0"/>
              </a:spcBef>
              <a:spcAft>
                <a:spcPts val="0"/>
              </a:spcAft>
            </a:pPr>
            <a:r>
              <a:rPr lang="en-US" sz="1800" b="0" dirty="0" smtClean="0">
                <a:solidFill>
                  <a:prstClr val="black"/>
                </a:solidFill>
                <a:latin typeface="Calibri"/>
              </a:rPr>
              <a:t> (includes SVTS)</a:t>
            </a:r>
          </a:p>
          <a:p>
            <a:pPr marL="117475" indent="-117475" defTabSz="457200" eaLnBrk="1" fontAlgn="auto" hangingPunct="1">
              <a:spcBef>
                <a:spcPts val="0"/>
              </a:spcBef>
              <a:spcAft>
                <a:spcPts val="0"/>
              </a:spcAft>
              <a:buFont typeface="Arial" pitchFamily="34" charset="0"/>
              <a:buChar char="•"/>
            </a:pPr>
            <a:r>
              <a:rPr lang="en-US" sz="1800" b="0" dirty="0" smtClean="0">
                <a:solidFill>
                  <a:prstClr val="black"/>
                </a:solidFill>
                <a:latin typeface="Calibri"/>
              </a:rPr>
              <a:t>Dry run cooldown and warmup</a:t>
            </a:r>
          </a:p>
          <a:p>
            <a:pPr marL="117475" indent="-117475" defTabSz="457200" eaLnBrk="1" fontAlgn="auto" hangingPunct="1">
              <a:spcBef>
                <a:spcPts val="0"/>
              </a:spcBef>
              <a:spcAft>
                <a:spcPts val="0"/>
              </a:spcAft>
              <a:buFont typeface="Arial" pitchFamily="34" charset="0"/>
              <a:buChar char="•"/>
            </a:pPr>
            <a:r>
              <a:rPr lang="en-US" sz="1800" b="0" dirty="0" smtClean="0">
                <a:solidFill>
                  <a:prstClr val="black"/>
                </a:solidFill>
                <a:latin typeface="Calibri"/>
              </a:rPr>
              <a:t>Will allow risk reduction of some OTE Thermal Balance  (design validation off the critical path)</a:t>
            </a:r>
          </a:p>
          <a:p>
            <a:pPr marL="117475" indent="-117475" defTabSz="457200" eaLnBrk="1" fontAlgn="auto" hangingPunct="1">
              <a:spcBef>
                <a:spcPts val="0"/>
              </a:spcBef>
              <a:spcAft>
                <a:spcPts val="0"/>
              </a:spcAft>
              <a:buFont typeface="Arial" pitchFamily="34" charset="0"/>
              <a:buChar char="•"/>
            </a:pPr>
            <a:endParaRPr lang="en-US" sz="1600" b="0" dirty="0" smtClean="0">
              <a:solidFill>
                <a:prstClr val="black"/>
              </a:solidFill>
              <a:latin typeface="Calibri"/>
            </a:endParaRPr>
          </a:p>
        </p:txBody>
      </p:sp>
      <p:sp>
        <p:nvSpPr>
          <p:cNvPr id="25" name="TextBox 24"/>
          <p:cNvSpPr txBox="1"/>
          <p:nvPr/>
        </p:nvSpPr>
        <p:spPr>
          <a:xfrm>
            <a:off x="3119719" y="3992526"/>
            <a:ext cx="2326354" cy="2400657"/>
          </a:xfrm>
          <a:prstGeom prst="rect">
            <a:avLst/>
          </a:prstGeom>
          <a:noFill/>
        </p:spPr>
        <p:txBody>
          <a:bodyPr wrap="square" rtlCol="0">
            <a:spAutoFit/>
          </a:bodyPr>
          <a:lstStyle/>
          <a:p>
            <a:pPr marL="117475" indent="-117475" defTabSz="457200" eaLnBrk="1" fontAlgn="auto" hangingPunct="1">
              <a:spcBef>
                <a:spcPts val="0"/>
              </a:spcBef>
              <a:spcAft>
                <a:spcPts val="0"/>
              </a:spcAft>
              <a:buFont typeface="Arial" pitchFamily="34" charset="0"/>
              <a:buChar char="•"/>
            </a:pPr>
            <a:r>
              <a:rPr lang="en-US" sz="1800" b="0" dirty="0" smtClean="0">
                <a:solidFill>
                  <a:prstClr val="black"/>
                </a:solidFill>
                <a:latin typeface="Calibri"/>
              </a:rPr>
              <a:t>Checkout Pass and a half test with flight AOS and GSE source plate system</a:t>
            </a:r>
          </a:p>
          <a:p>
            <a:pPr marL="117475" indent="-117475" defTabSz="457200" eaLnBrk="1" fontAlgn="auto" hangingPunct="1">
              <a:spcBef>
                <a:spcPts val="0"/>
              </a:spcBef>
              <a:spcAft>
                <a:spcPts val="0"/>
              </a:spcAft>
              <a:buFont typeface="Arial" pitchFamily="34" charset="0"/>
              <a:buChar char="•"/>
            </a:pPr>
            <a:r>
              <a:rPr lang="en-US" sz="1800" b="0" dirty="0" smtClean="0">
                <a:solidFill>
                  <a:prstClr val="black"/>
                </a:solidFill>
                <a:latin typeface="Calibri"/>
              </a:rPr>
              <a:t>Uses BIA (or BIA-like) camera as SI simulator</a:t>
            </a:r>
          </a:p>
          <a:p>
            <a:pPr defTabSz="457200" eaLnBrk="1" fontAlgn="auto" hangingPunct="1">
              <a:spcBef>
                <a:spcPts val="0"/>
              </a:spcBef>
              <a:spcAft>
                <a:spcPts val="0"/>
              </a:spcAft>
            </a:pPr>
            <a:endParaRPr lang="en-US" sz="2400" b="0" dirty="0">
              <a:solidFill>
                <a:prstClr val="black"/>
              </a:solidFill>
              <a:latin typeface="Calibri"/>
            </a:endParaRPr>
          </a:p>
        </p:txBody>
      </p:sp>
      <p:sp>
        <p:nvSpPr>
          <p:cNvPr id="26" name="TextBox 25"/>
          <p:cNvSpPr txBox="1"/>
          <p:nvPr/>
        </p:nvSpPr>
        <p:spPr>
          <a:xfrm>
            <a:off x="1072027" y="690562"/>
            <a:ext cx="981359" cy="400110"/>
          </a:xfrm>
          <a:prstGeom prst="rect">
            <a:avLst/>
          </a:prstGeom>
          <a:noFill/>
        </p:spPr>
        <p:txBody>
          <a:bodyPr wrap="none" rtlCol="0">
            <a:spAutoFit/>
          </a:bodyPr>
          <a:lstStyle/>
          <a:p>
            <a:pPr defTabSz="457200" eaLnBrk="1" fontAlgn="auto" hangingPunct="1">
              <a:spcBef>
                <a:spcPts val="0"/>
              </a:spcBef>
              <a:spcAft>
                <a:spcPts val="0"/>
              </a:spcAft>
            </a:pPr>
            <a:r>
              <a:rPr lang="en-US" sz="1800" b="0" dirty="0" smtClean="0">
                <a:solidFill>
                  <a:prstClr val="black"/>
                </a:solidFill>
                <a:latin typeface="Calibri"/>
              </a:rPr>
              <a:t>OGSE-1</a:t>
            </a:r>
            <a:endParaRPr lang="en-US" sz="1800" b="0" dirty="0">
              <a:solidFill>
                <a:prstClr val="black"/>
              </a:solidFill>
              <a:latin typeface="Calibri"/>
            </a:endParaRPr>
          </a:p>
        </p:txBody>
      </p:sp>
      <p:sp>
        <p:nvSpPr>
          <p:cNvPr id="27" name="TextBox 26"/>
          <p:cNvSpPr txBox="1"/>
          <p:nvPr/>
        </p:nvSpPr>
        <p:spPr>
          <a:xfrm>
            <a:off x="5798956" y="671512"/>
            <a:ext cx="2100255" cy="400110"/>
          </a:xfrm>
          <a:prstGeom prst="rect">
            <a:avLst/>
          </a:prstGeom>
          <a:noFill/>
        </p:spPr>
        <p:txBody>
          <a:bodyPr wrap="none" rtlCol="0">
            <a:spAutoFit/>
          </a:bodyPr>
          <a:lstStyle/>
          <a:p>
            <a:pPr defTabSz="457200" eaLnBrk="1" fontAlgn="auto" hangingPunct="1">
              <a:spcBef>
                <a:spcPts val="0"/>
              </a:spcBef>
              <a:spcAft>
                <a:spcPts val="0"/>
              </a:spcAft>
            </a:pPr>
            <a:r>
              <a:rPr lang="en-US" sz="1800" b="0" dirty="0" smtClean="0">
                <a:solidFill>
                  <a:prstClr val="black"/>
                </a:solidFill>
                <a:latin typeface="Calibri"/>
              </a:rPr>
              <a:t>Pathfinder Thermal</a:t>
            </a:r>
            <a:endParaRPr lang="en-US" sz="1800" b="0" dirty="0">
              <a:solidFill>
                <a:prstClr val="black"/>
              </a:solidFill>
              <a:latin typeface="Calibri"/>
            </a:endParaRPr>
          </a:p>
        </p:txBody>
      </p:sp>
      <p:sp>
        <p:nvSpPr>
          <p:cNvPr id="28" name="TextBox 27"/>
          <p:cNvSpPr txBox="1"/>
          <p:nvPr/>
        </p:nvSpPr>
        <p:spPr>
          <a:xfrm>
            <a:off x="3700929" y="671512"/>
            <a:ext cx="981359" cy="400110"/>
          </a:xfrm>
          <a:prstGeom prst="rect">
            <a:avLst/>
          </a:prstGeom>
          <a:noFill/>
        </p:spPr>
        <p:txBody>
          <a:bodyPr wrap="none" rtlCol="0">
            <a:spAutoFit/>
          </a:bodyPr>
          <a:lstStyle/>
          <a:p>
            <a:pPr defTabSz="457200" eaLnBrk="1" fontAlgn="auto" hangingPunct="1">
              <a:spcBef>
                <a:spcPts val="0"/>
              </a:spcBef>
              <a:spcAft>
                <a:spcPts val="0"/>
              </a:spcAft>
            </a:pPr>
            <a:r>
              <a:rPr lang="en-US" sz="1800" b="0" dirty="0" smtClean="0">
                <a:solidFill>
                  <a:prstClr val="black"/>
                </a:solidFill>
                <a:latin typeface="Calibri"/>
              </a:rPr>
              <a:t>OGSE-2</a:t>
            </a:r>
            <a:endParaRPr lang="en-US" sz="1800" b="0" dirty="0">
              <a:solidFill>
                <a:prstClr val="black"/>
              </a:solidFill>
              <a:latin typeface="Calibri"/>
            </a:endParaRPr>
          </a:p>
        </p:txBody>
      </p:sp>
      <p:pic>
        <p:nvPicPr>
          <p:cNvPr id="29" name="Picture 4"/>
          <p:cNvPicPr>
            <a:picLocks noChangeAspect="1" noChangeArrowheads="1"/>
          </p:cNvPicPr>
          <p:nvPr/>
        </p:nvPicPr>
        <p:blipFill>
          <a:blip r:embed="rId2" cstate="print"/>
          <a:srcRect/>
          <a:stretch>
            <a:fillRect/>
          </a:stretch>
        </p:blipFill>
        <p:spPr bwMode="auto">
          <a:xfrm>
            <a:off x="51116" y="1385887"/>
            <a:ext cx="3064461" cy="2505075"/>
          </a:xfrm>
          <a:prstGeom prst="rect">
            <a:avLst/>
          </a:prstGeom>
          <a:noFill/>
          <a:ln w="9525">
            <a:noFill/>
            <a:miter lim="800000"/>
            <a:headEnd/>
            <a:tailEnd/>
          </a:ln>
          <a:effectLst/>
        </p:spPr>
      </p:pic>
      <p:pic>
        <p:nvPicPr>
          <p:cNvPr id="30" name="Picture 29"/>
          <p:cNvPicPr>
            <a:picLocks noChangeAspect="1" noChangeArrowheads="1"/>
          </p:cNvPicPr>
          <p:nvPr/>
        </p:nvPicPr>
        <p:blipFill>
          <a:blip r:embed="rId3" cstate="print"/>
          <a:srcRect/>
          <a:stretch>
            <a:fillRect/>
          </a:stretch>
        </p:blipFill>
        <p:spPr bwMode="auto">
          <a:xfrm>
            <a:off x="2651441" y="1328737"/>
            <a:ext cx="3086099" cy="2522763"/>
          </a:xfrm>
          <a:prstGeom prst="rect">
            <a:avLst/>
          </a:prstGeom>
          <a:noFill/>
          <a:ln w="9525">
            <a:solidFill>
              <a:schemeClr val="bg1"/>
            </a:solidFill>
            <a:miter lim="800000"/>
            <a:headEnd/>
            <a:tailEnd/>
          </a:ln>
          <a:effectLst/>
        </p:spPr>
      </p:pic>
      <p:cxnSp>
        <p:nvCxnSpPr>
          <p:cNvPr id="31" name="Straight Arrow Connector 30"/>
          <p:cNvCxnSpPr/>
          <p:nvPr/>
        </p:nvCxnSpPr>
        <p:spPr bwMode="auto">
          <a:xfrm flipV="1">
            <a:off x="2479991" y="2681287"/>
            <a:ext cx="933450" cy="9525"/>
          </a:xfrm>
          <a:prstGeom prst="straightConnector1">
            <a:avLst/>
          </a:prstGeom>
          <a:blipFill dpi="0" rotWithShape="0">
            <a:blip r:embed="rId4" cstate="print"/>
            <a:srcRect/>
            <a:stretch>
              <a:fillRect/>
            </a:stretch>
          </a:blipFill>
          <a:ln w="76200" cap="flat" cmpd="sng" algn="ctr">
            <a:solidFill>
              <a:schemeClr val="tx1"/>
            </a:solidFill>
            <a:prstDash val="solid"/>
            <a:round/>
            <a:headEnd type="none" w="med" len="med"/>
            <a:tailEnd type="arrow"/>
          </a:ln>
          <a:effectLst/>
        </p:spPr>
      </p:cxnSp>
      <p:pic>
        <p:nvPicPr>
          <p:cNvPr id="32" name="Picture 2"/>
          <p:cNvPicPr>
            <a:picLocks noChangeAspect="1" noChangeArrowheads="1"/>
          </p:cNvPicPr>
          <p:nvPr/>
        </p:nvPicPr>
        <p:blipFill>
          <a:blip r:embed="rId5" cstate="print"/>
          <a:srcRect/>
          <a:stretch>
            <a:fillRect/>
          </a:stretch>
        </p:blipFill>
        <p:spPr bwMode="auto">
          <a:xfrm>
            <a:off x="5235969" y="1309688"/>
            <a:ext cx="3092372" cy="2476500"/>
          </a:xfrm>
          <a:prstGeom prst="rect">
            <a:avLst/>
          </a:prstGeom>
          <a:noFill/>
          <a:ln w="9525">
            <a:solidFill>
              <a:schemeClr val="bg1"/>
            </a:solidFill>
            <a:miter lim="800000"/>
            <a:headEnd/>
            <a:tailEnd/>
          </a:ln>
          <a:effectLst/>
        </p:spPr>
      </p:pic>
      <p:cxnSp>
        <p:nvCxnSpPr>
          <p:cNvPr id="33" name="Straight Arrow Connector 32"/>
          <p:cNvCxnSpPr/>
          <p:nvPr/>
        </p:nvCxnSpPr>
        <p:spPr bwMode="auto">
          <a:xfrm flipV="1">
            <a:off x="5051741" y="2643187"/>
            <a:ext cx="933450" cy="9525"/>
          </a:xfrm>
          <a:prstGeom prst="straightConnector1">
            <a:avLst/>
          </a:prstGeom>
          <a:blipFill dpi="0" rotWithShape="0">
            <a:blip r:embed="rId4" cstate="print"/>
            <a:srcRect/>
            <a:stretch>
              <a:fillRect/>
            </a:stretch>
          </a:blipFill>
          <a:ln w="76200" cap="flat" cmpd="sng" algn="ctr">
            <a:solidFill>
              <a:schemeClr val="tx1"/>
            </a:solidFill>
            <a:prstDash val="solid"/>
            <a:round/>
            <a:headEnd type="none" w="med" len="med"/>
            <a:tailEnd type="arrow"/>
          </a:ln>
          <a:effectLst/>
        </p:spPr>
      </p:cxnSp>
      <p:grpSp>
        <p:nvGrpSpPr>
          <p:cNvPr id="34" name="Group 14"/>
          <p:cNvGrpSpPr/>
          <p:nvPr/>
        </p:nvGrpSpPr>
        <p:grpSpPr>
          <a:xfrm>
            <a:off x="8204516" y="1719262"/>
            <a:ext cx="703284" cy="1686998"/>
            <a:chOff x="3895595" y="1402641"/>
            <a:chExt cx="1703539" cy="4380107"/>
          </a:xfrm>
        </p:grpSpPr>
        <p:pic>
          <p:nvPicPr>
            <p:cNvPr id="35" name="Picture 2" descr="2"/>
            <p:cNvPicPr>
              <a:picLocks noChangeAspect="1" noChangeArrowheads="1"/>
            </p:cNvPicPr>
            <p:nvPr/>
          </p:nvPicPr>
          <p:blipFill>
            <a:blip r:embed="rId6" cstate="print"/>
            <a:srcRect l="16824" r="23901" b="-127"/>
            <a:stretch>
              <a:fillRect/>
            </a:stretch>
          </p:blipFill>
          <p:spPr bwMode="auto">
            <a:xfrm>
              <a:off x="3895595" y="1402641"/>
              <a:ext cx="1703539" cy="4336952"/>
            </a:xfrm>
            <a:prstGeom prst="rect">
              <a:avLst/>
            </a:prstGeom>
            <a:noFill/>
            <a:ln w="9525">
              <a:noFill/>
              <a:miter lim="800000"/>
              <a:headEnd/>
              <a:tailEnd/>
            </a:ln>
          </p:spPr>
        </p:pic>
        <p:cxnSp>
          <p:nvCxnSpPr>
            <p:cNvPr id="36" name="Straight Connector 35"/>
            <p:cNvCxnSpPr/>
            <p:nvPr/>
          </p:nvCxnSpPr>
          <p:spPr bwMode="auto">
            <a:xfrm>
              <a:off x="4171167" y="4208745"/>
              <a:ext cx="876822" cy="563671"/>
            </a:xfrm>
            <a:prstGeom prst="line">
              <a:avLst/>
            </a:prstGeom>
            <a:blipFill dpi="0" rotWithShape="0">
              <a:blip r:embed="rId7" cstate="print"/>
              <a:srcRect/>
              <a:stretch>
                <a:fillRect/>
              </a:stretch>
            </a:blipFill>
            <a:ln w="9525" cap="flat" cmpd="sng" algn="ctr">
              <a:solidFill>
                <a:schemeClr val="tx1"/>
              </a:solidFill>
              <a:prstDash val="solid"/>
              <a:round/>
              <a:headEnd type="none" w="med" len="med"/>
              <a:tailEnd type="none" w="med" len="med"/>
            </a:ln>
            <a:effectLst/>
          </p:spPr>
        </p:cxnSp>
        <p:cxnSp>
          <p:nvCxnSpPr>
            <p:cNvPr id="37" name="Elbow Connector 36"/>
            <p:cNvCxnSpPr/>
            <p:nvPr/>
          </p:nvCxnSpPr>
          <p:spPr bwMode="auto">
            <a:xfrm rot="5400000" flipH="1" flipV="1">
              <a:off x="4291967" y="5427559"/>
              <a:ext cx="496763" cy="213615"/>
            </a:xfrm>
            <a:prstGeom prst="bentConnector3">
              <a:avLst>
                <a:gd name="adj1" fmla="val 50000"/>
              </a:avLst>
            </a:prstGeom>
            <a:blipFill dpi="0" rotWithShape="0">
              <a:blip r:embed="rId8" cstate="print"/>
              <a:srcRect/>
              <a:stretch>
                <a:fillRect/>
              </a:stretch>
            </a:blipFill>
            <a:ln w="9525" cap="flat" cmpd="sng" algn="ctr">
              <a:solidFill>
                <a:schemeClr val="tx1"/>
              </a:solidFill>
              <a:prstDash val="solid"/>
              <a:round/>
              <a:headEnd type="none" w="med" len="med"/>
              <a:tailEnd type="arrow"/>
            </a:ln>
            <a:effectLst/>
          </p:spPr>
        </p:cxnSp>
        <p:sp>
          <p:nvSpPr>
            <p:cNvPr id="38" name="Parallelogram 37"/>
            <p:cNvSpPr/>
            <p:nvPr/>
          </p:nvSpPr>
          <p:spPr bwMode="auto">
            <a:xfrm rot="1498699" flipV="1">
              <a:off x="4008328" y="4384109"/>
              <a:ext cx="576198" cy="325677"/>
            </a:xfrm>
            <a:prstGeom prst="parallelogram">
              <a:avLst>
                <a:gd name="adj" fmla="val 43182"/>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800" dirty="0" smtClean="0">
                <a:solidFill>
                  <a:prstClr val="black"/>
                </a:solidFill>
              </a:endParaRPr>
            </a:p>
          </p:txBody>
        </p:sp>
        <p:sp>
          <p:nvSpPr>
            <p:cNvPr id="39" name="Parallelogram 38"/>
            <p:cNvSpPr/>
            <p:nvPr/>
          </p:nvSpPr>
          <p:spPr bwMode="auto">
            <a:xfrm rot="1498699" flipV="1">
              <a:off x="4423774" y="4699347"/>
              <a:ext cx="576198" cy="325677"/>
            </a:xfrm>
            <a:prstGeom prst="parallelogram">
              <a:avLst>
                <a:gd name="adj" fmla="val 43182"/>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800" dirty="0" smtClean="0">
                <a:solidFill>
                  <a:prstClr val="black"/>
                </a:solidFill>
              </a:endParaRPr>
            </a:p>
          </p:txBody>
        </p:sp>
        <p:sp>
          <p:nvSpPr>
            <p:cNvPr id="40" name="Parallelogram 39"/>
            <p:cNvSpPr/>
            <p:nvPr/>
          </p:nvSpPr>
          <p:spPr bwMode="auto">
            <a:xfrm rot="1498699" flipV="1">
              <a:off x="4864272" y="5014585"/>
              <a:ext cx="576198" cy="325677"/>
            </a:xfrm>
            <a:prstGeom prst="parallelogram">
              <a:avLst>
                <a:gd name="adj" fmla="val 43182"/>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800" dirty="0" smtClean="0">
                <a:solidFill>
                  <a:prstClr val="black"/>
                </a:solidFill>
              </a:endParaRPr>
            </a:p>
          </p:txBody>
        </p:sp>
        <p:sp>
          <p:nvSpPr>
            <p:cNvPr id="41" name="Parallelogram 40"/>
            <p:cNvSpPr/>
            <p:nvPr/>
          </p:nvSpPr>
          <p:spPr bwMode="auto">
            <a:xfrm rot="398903" flipV="1">
              <a:off x="4115290" y="2034588"/>
              <a:ext cx="359830" cy="1973606"/>
            </a:xfrm>
            <a:prstGeom prst="parallelogram">
              <a:avLst>
                <a:gd name="adj" fmla="val 43182"/>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800" dirty="0" smtClean="0">
                <a:solidFill>
                  <a:prstClr val="black"/>
                </a:solidFill>
              </a:endParaRPr>
            </a:p>
          </p:txBody>
        </p:sp>
        <p:sp>
          <p:nvSpPr>
            <p:cNvPr id="42" name="Parallelogram 41"/>
            <p:cNvSpPr/>
            <p:nvPr/>
          </p:nvSpPr>
          <p:spPr bwMode="auto">
            <a:xfrm rot="398903" flipV="1">
              <a:off x="4856412" y="2537716"/>
              <a:ext cx="359830" cy="1973606"/>
            </a:xfrm>
            <a:prstGeom prst="parallelogram">
              <a:avLst>
                <a:gd name="adj" fmla="val 43182"/>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800" dirty="0" smtClean="0">
                <a:solidFill>
                  <a:prstClr val="black"/>
                </a:solidFill>
              </a:endParaRPr>
            </a:p>
          </p:txBody>
        </p:sp>
        <p:sp>
          <p:nvSpPr>
            <p:cNvPr id="43" name="Parallelogram 42"/>
            <p:cNvSpPr/>
            <p:nvPr/>
          </p:nvSpPr>
          <p:spPr bwMode="auto">
            <a:xfrm rot="1498699" flipV="1">
              <a:off x="4323566" y="4110625"/>
              <a:ext cx="576198" cy="325677"/>
            </a:xfrm>
            <a:prstGeom prst="parallelogram">
              <a:avLst>
                <a:gd name="adj" fmla="val 43182"/>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800" dirty="0" smtClean="0">
                <a:solidFill>
                  <a:prstClr val="black"/>
                </a:solidFill>
              </a:endParaRPr>
            </a:p>
          </p:txBody>
        </p:sp>
        <p:sp>
          <p:nvSpPr>
            <p:cNvPr id="44" name="Parallelogram 43"/>
            <p:cNvSpPr/>
            <p:nvPr/>
          </p:nvSpPr>
          <p:spPr bwMode="auto">
            <a:xfrm rot="1215199" flipV="1">
              <a:off x="4395431" y="2375429"/>
              <a:ext cx="576198" cy="834139"/>
            </a:xfrm>
            <a:prstGeom prst="parallelogram">
              <a:avLst>
                <a:gd name="adj" fmla="val 43182"/>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800" dirty="0" smtClean="0">
                <a:solidFill>
                  <a:prstClr val="black"/>
                </a:solidFill>
              </a:endParaRPr>
            </a:p>
          </p:txBody>
        </p:sp>
      </p:grpSp>
      <p:cxnSp>
        <p:nvCxnSpPr>
          <p:cNvPr id="45" name="Straight Arrow Connector 44"/>
          <p:cNvCxnSpPr/>
          <p:nvPr/>
        </p:nvCxnSpPr>
        <p:spPr bwMode="auto">
          <a:xfrm rot="10800000" flipV="1">
            <a:off x="6890066" y="2309811"/>
            <a:ext cx="1295400" cy="1171576"/>
          </a:xfrm>
          <a:prstGeom prst="straightConnector1">
            <a:avLst/>
          </a:prstGeom>
          <a:blipFill dpi="0" rotWithShape="0">
            <a:blip r:embed="rId4" cstate="print"/>
            <a:srcRect/>
            <a:stretch>
              <a:fillRect/>
            </a:stretch>
          </a:blipFill>
          <a:ln w="28575" cap="flat" cmpd="sng" algn="ctr">
            <a:solidFill>
              <a:schemeClr val="tx1"/>
            </a:solidFill>
            <a:prstDash val="solid"/>
            <a:round/>
            <a:headEnd type="none" w="med" len="med"/>
            <a:tailEnd type="arrow"/>
          </a:ln>
          <a:effectLst/>
        </p:spPr>
      </p:cxnSp>
      <p:sp>
        <p:nvSpPr>
          <p:cNvPr id="46" name="TextBox 45"/>
          <p:cNvSpPr txBox="1"/>
          <p:nvPr/>
        </p:nvSpPr>
        <p:spPr>
          <a:xfrm>
            <a:off x="7646474" y="1218101"/>
            <a:ext cx="1497526" cy="461665"/>
          </a:xfrm>
          <a:prstGeom prst="rect">
            <a:avLst/>
          </a:prstGeom>
          <a:noFill/>
        </p:spPr>
        <p:txBody>
          <a:bodyPr wrap="none" rtlCol="0">
            <a:spAutoFit/>
          </a:bodyPr>
          <a:lstStyle/>
          <a:p>
            <a:pPr defTabSz="457200" eaLnBrk="1" fontAlgn="auto" hangingPunct="1">
              <a:spcBef>
                <a:spcPts val="0"/>
              </a:spcBef>
              <a:spcAft>
                <a:spcPts val="0"/>
              </a:spcAft>
            </a:pPr>
            <a:r>
              <a:rPr lang="en-US" sz="1200" b="0" dirty="0" smtClean="0">
                <a:solidFill>
                  <a:prstClr val="black"/>
                </a:solidFill>
                <a:latin typeface="Calibri"/>
              </a:rPr>
              <a:t>PF Updated</a:t>
            </a:r>
          </a:p>
          <a:p>
            <a:pPr defTabSz="457200" eaLnBrk="1" fontAlgn="auto" hangingPunct="1">
              <a:spcBef>
                <a:spcPts val="0"/>
              </a:spcBef>
              <a:spcAft>
                <a:spcPts val="0"/>
              </a:spcAft>
            </a:pPr>
            <a:r>
              <a:rPr lang="en-US" sz="1200" b="0" dirty="0" smtClean="0">
                <a:solidFill>
                  <a:prstClr val="black"/>
                </a:solidFill>
                <a:latin typeface="Calibri"/>
              </a:rPr>
              <a:t>to be more Flight Like</a:t>
            </a:r>
            <a:endParaRPr lang="en-US" sz="1200" b="0" dirty="0">
              <a:solidFill>
                <a:prstClr val="black"/>
              </a:solidFill>
              <a:latin typeface="Calibri"/>
            </a:endParaRPr>
          </a:p>
        </p:txBody>
      </p:sp>
      <p:sp>
        <p:nvSpPr>
          <p:cNvPr id="47" name="Slide Number Placeholder 3"/>
          <p:cNvSpPr txBox="1">
            <a:spLocks/>
          </p:cNvSpPr>
          <p:nvPr/>
        </p:nvSpPr>
        <p:spPr bwMode="auto">
          <a:xfrm>
            <a:off x="6566216" y="6142037"/>
            <a:ext cx="2133600" cy="365125"/>
          </a:xfrm>
          <a:prstGeom prst="rect">
            <a:avLst/>
          </a:prstGeom>
          <a:noFill/>
          <a:ln w="9525">
            <a:noFill/>
            <a:miter lim="800000"/>
            <a:headEnd/>
            <a:tailEnd/>
          </a:ln>
          <a:effectLst/>
        </p:spPr>
        <p:txBody>
          <a:bodyPr vert="horz" wrap="square" lIns="91424" tIns="45713" rIns="91424" bIns="45713"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E7F14B4E-82E9-6B45-89A2-B828B8AC5304}" type="slidenum">
              <a:rPr kumimoji="0" lang="en-US" sz="1000" b="0" i="0" u="none" strike="noStrike" kern="1200" cap="none" spc="0" normalizeH="0" baseline="0" noProof="0" smtClean="0">
                <a:ln>
                  <a:noFill/>
                </a:ln>
                <a:solidFill>
                  <a:prstClr val="black">
                    <a:tint val="75000"/>
                  </a:prstClr>
                </a:solidFill>
                <a:effectLst/>
                <a:uLnTx/>
                <a:uFillTx/>
                <a:latin typeface="+mj-lt"/>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23</a:t>
            </a:fld>
            <a:endParaRPr kumimoji="0" lang="en-US" sz="1000" b="0" i="0" u="none" strike="noStrike" kern="1200" cap="none" spc="0" normalizeH="0" baseline="0" noProof="0" dirty="0">
              <a:ln>
                <a:noFill/>
              </a:ln>
              <a:solidFill>
                <a:prstClr val="black">
                  <a:tint val="75000"/>
                </a:prstClr>
              </a:solidFill>
              <a:effectLst/>
              <a:uLnTx/>
              <a:uFillTx/>
              <a:latin typeface="+mj-lt"/>
              <a:ea typeface="+mn-ea"/>
              <a:cs typeface="+mn-cs"/>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0552" y="132080"/>
            <a:ext cx="8275638" cy="462289"/>
          </a:xfrm>
        </p:spPr>
        <p:txBody>
          <a:bodyPr/>
          <a:lstStyle/>
          <a:p>
            <a:pPr algn="ctr"/>
            <a:r>
              <a:rPr lang="en-US" b="1" dirty="0" smtClean="0">
                <a:solidFill>
                  <a:srgbClr val="0000FF"/>
                </a:solidFill>
              </a:rPr>
              <a:t>Risk Reduction/Streamlining of OTIS Cryo Test</a:t>
            </a:r>
            <a:endParaRPr lang="en-US" b="1" dirty="0">
              <a:solidFill>
                <a:srgbClr val="0000FF"/>
              </a:solidFill>
            </a:endParaRPr>
          </a:p>
        </p:txBody>
      </p:sp>
      <p:sp>
        <p:nvSpPr>
          <p:cNvPr id="3" name="Content Placeholder 2"/>
          <p:cNvSpPr>
            <a:spLocks noGrp="1"/>
          </p:cNvSpPr>
          <p:nvPr>
            <p:ph idx="1"/>
          </p:nvPr>
        </p:nvSpPr>
        <p:spPr>
          <a:xfrm>
            <a:off x="375920" y="836579"/>
            <a:ext cx="8432800" cy="5747101"/>
          </a:xfrm>
        </p:spPr>
        <p:txBody>
          <a:bodyPr/>
          <a:lstStyle/>
          <a:p>
            <a:pPr>
              <a:buSzPct val="60000"/>
              <a:buFont typeface="Arial Narrow" pitchFamily="34" charset="0"/>
              <a:buChar char="●"/>
            </a:pPr>
            <a:r>
              <a:rPr lang="en-US" dirty="0" smtClean="0">
                <a:latin typeface="+mj-lt"/>
              </a:rPr>
              <a:t>Pathfinder test series (OGSE1, OGSE2, Pathfinder Thermal) validates hardware, procedures, trains personnel</a:t>
            </a:r>
          </a:p>
          <a:p>
            <a:pPr>
              <a:spcBef>
                <a:spcPts val="1200"/>
              </a:spcBef>
              <a:buSzPct val="60000"/>
              <a:buFont typeface="Arial Narrow" pitchFamily="34" charset="0"/>
              <a:buChar char="●"/>
            </a:pPr>
            <a:r>
              <a:rPr lang="en-US" dirty="0" smtClean="0">
                <a:latin typeface="+mj-lt"/>
              </a:rPr>
              <a:t>Additional subsystem cryo tests mitigate risk of finding thermal problems in the JSC test</a:t>
            </a:r>
          </a:p>
          <a:p>
            <a:pPr lvl="1">
              <a:buFont typeface="Arial Narrow" pitchFamily="34" charset="0"/>
              <a:buChar char="−"/>
            </a:pPr>
            <a:r>
              <a:rPr lang="en-US" sz="1800" dirty="0" smtClean="0">
                <a:latin typeface="+mj-lt"/>
              </a:rPr>
              <a:t>MIRI cryo-cooler I&amp;T flow now includes an end-to-end performance test against flight-like loads (at one point JSC OTIS test was only cryo-cooler end-to-end verification)</a:t>
            </a:r>
          </a:p>
          <a:p>
            <a:pPr lvl="1">
              <a:buFont typeface="Arial Narrow" pitchFamily="34" charset="0"/>
              <a:buChar char="−"/>
            </a:pPr>
            <a:r>
              <a:rPr lang="en-US" sz="1800" dirty="0" smtClean="0">
                <a:latin typeface="+mj-lt"/>
              </a:rPr>
              <a:t>“Core 2” test is now planned to update the earlier thermal test of “Core” region (where connections pass through sunshield from warm spacecraft to cold telescope) and validate the thermal model of that region before the JSC OTIS test</a:t>
            </a:r>
            <a:endParaRPr lang="en-US" sz="2400" dirty="0" smtClean="0">
              <a:latin typeface="+mj-lt"/>
            </a:endParaRPr>
          </a:p>
          <a:p>
            <a:pPr>
              <a:spcBef>
                <a:spcPts val="1200"/>
              </a:spcBef>
              <a:buSzPct val="60000"/>
              <a:buFont typeface="Arial Narrow" pitchFamily="34" charset="0"/>
              <a:buChar char="●"/>
            </a:pPr>
            <a:r>
              <a:rPr lang="en-US" dirty="0" smtClean="0">
                <a:latin typeface="+mj-lt"/>
              </a:rPr>
              <a:t>JSC OTIS cryo-test shortened substantially vs. early plans (~90 days vs. &gt;160 days)</a:t>
            </a:r>
          </a:p>
          <a:p>
            <a:pPr lvl="1">
              <a:buFont typeface="Arial Narrow" pitchFamily="34" charset="0"/>
              <a:buChar char="−"/>
            </a:pPr>
            <a:r>
              <a:rPr lang="en-US" sz="1800" dirty="0" smtClean="0">
                <a:latin typeface="+mj-lt"/>
              </a:rPr>
              <a:t>Many activities not requiring thermal stability folded into cooldown, warmup periods; other test procedures scrubbed for essentials</a:t>
            </a:r>
          </a:p>
          <a:p>
            <a:pPr lvl="1">
              <a:buFont typeface="Arial Narrow" pitchFamily="34" charset="0"/>
              <a:buChar char="−"/>
            </a:pPr>
            <a:r>
              <a:rPr lang="en-US" sz="1800" dirty="0" smtClean="0">
                <a:latin typeface="+mj-lt"/>
              </a:rPr>
              <a:t>Pathfinder Thermal and Core 2 tests permit elimination of 2</a:t>
            </a:r>
            <a:r>
              <a:rPr lang="en-US" sz="1800" baseline="30000" dirty="0" smtClean="0">
                <a:latin typeface="+mj-lt"/>
              </a:rPr>
              <a:t>nd</a:t>
            </a:r>
            <a:r>
              <a:rPr lang="en-US" sz="1800" dirty="0" smtClean="0">
                <a:latin typeface="+mj-lt"/>
              </a:rPr>
              <a:t> thermal balance point for savings of several weeks in cryo timeline</a:t>
            </a:r>
            <a:endParaRPr lang="en-US" sz="2400" dirty="0" smtClean="0">
              <a:solidFill>
                <a:srgbClr val="000000"/>
              </a:solidFill>
              <a:latin typeface="+mj-lt"/>
            </a:endParaRPr>
          </a:p>
        </p:txBody>
      </p:sp>
      <p:sp>
        <p:nvSpPr>
          <p:cNvPr id="4"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24</a:t>
            </a:fld>
            <a:endParaRPr lang="en-US" dirty="0"/>
          </a:p>
        </p:txBody>
      </p:sp>
      <p:sp>
        <p:nvSpPr>
          <p:cNvPr id="6" name="Footer Placeholder 5"/>
          <p:cNvSpPr>
            <a:spLocks noGrp="1"/>
          </p:cNvSpPr>
          <p:nvPr>
            <p:ph type="ftr" sz="quarter" idx="12"/>
          </p:nvPr>
        </p:nvSpPr>
        <p:spPr/>
        <p:txBody>
          <a:bodyPr/>
          <a:lstStyle/>
          <a:p>
            <a:pPr>
              <a:defRPr/>
            </a:pPr>
            <a:r>
              <a:rPr lang="en-US" dirty="0" smtClean="0"/>
              <a:t>SPIE Astronomical Telescopes and Instrumentation:  8442-90</a:t>
            </a:r>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pPr eaLnBrk="1" hangingPunct="1"/>
            <a:r>
              <a:rPr lang="en-US" sz="2000" dirty="0" smtClean="0">
                <a:solidFill>
                  <a:srgbClr val="0000FF"/>
                </a:solidFill>
              </a:rPr>
              <a:t>I&amp;T Flow – Observatory (NG)</a:t>
            </a:r>
          </a:p>
        </p:txBody>
      </p:sp>
      <p:sp>
        <p:nvSpPr>
          <p:cNvPr id="32" name="Rectangle 2"/>
          <p:cNvSpPr>
            <a:spLocks noChangeArrowheads="1"/>
          </p:cNvSpPr>
          <p:nvPr/>
        </p:nvSpPr>
        <p:spPr bwMode="auto">
          <a:xfrm>
            <a:off x="3200207" y="2441270"/>
            <a:ext cx="1046162" cy="633413"/>
          </a:xfrm>
          <a:prstGeom prst="rect">
            <a:avLst/>
          </a:prstGeom>
          <a:solidFill>
            <a:srgbClr val="C3FDBB"/>
          </a:solidFill>
          <a:ln w="9525">
            <a:solidFill>
              <a:schemeClr val="tx1"/>
            </a:solidFill>
            <a:miter lim="800000"/>
            <a:headEnd/>
            <a:tailEnd/>
          </a:ln>
        </p:spPr>
        <p:txBody>
          <a:bodyPr anchor="ctr"/>
          <a:lstStyle/>
          <a:p>
            <a:pPr algn="ctr" fontAlgn="base">
              <a:spcBef>
                <a:spcPct val="0"/>
              </a:spcBef>
              <a:spcAft>
                <a:spcPct val="0"/>
              </a:spcAft>
            </a:pPr>
            <a:r>
              <a:rPr lang="en-US" sz="1200" b="1" dirty="0">
                <a:solidFill>
                  <a:srgbClr val="000000"/>
                </a:solidFill>
                <a:latin typeface="Arial Narrow" pitchFamily="34" charset="0"/>
              </a:rPr>
              <a:t>Ambient Test</a:t>
            </a:r>
          </a:p>
        </p:txBody>
      </p:sp>
      <p:sp>
        <p:nvSpPr>
          <p:cNvPr id="33" name="Rectangle 3"/>
          <p:cNvSpPr>
            <a:spLocks noChangeArrowheads="1"/>
          </p:cNvSpPr>
          <p:nvPr/>
        </p:nvSpPr>
        <p:spPr bwMode="auto">
          <a:xfrm>
            <a:off x="1680905" y="2439683"/>
            <a:ext cx="1069975" cy="636587"/>
          </a:xfrm>
          <a:prstGeom prst="rect">
            <a:avLst/>
          </a:prstGeom>
          <a:solidFill>
            <a:srgbClr val="FFCC99"/>
          </a:solidFill>
          <a:ln w="9525">
            <a:solidFill>
              <a:schemeClr val="tx1"/>
            </a:solidFill>
            <a:miter lim="800000"/>
            <a:headEnd/>
            <a:tailEnd/>
          </a:ln>
        </p:spPr>
        <p:txBody>
          <a:bodyPr anchor="ctr"/>
          <a:lstStyle/>
          <a:p>
            <a:pPr algn="ctr" fontAlgn="base">
              <a:spcBef>
                <a:spcPct val="0"/>
              </a:spcBef>
              <a:spcAft>
                <a:spcPct val="0"/>
              </a:spcAft>
            </a:pPr>
            <a:r>
              <a:rPr lang="en-US" sz="1200" b="1" dirty="0">
                <a:solidFill>
                  <a:srgbClr val="000000"/>
                </a:solidFill>
                <a:latin typeface="Arial Narrow" pitchFamily="34" charset="0"/>
              </a:rPr>
              <a:t>Integrate SCE and OTIS</a:t>
            </a:r>
          </a:p>
        </p:txBody>
      </p:sp>
      <p:cxnSp>
        <p:nvCxnSpPr>
          <p:cNvPr id="34" name="AutoShape 4"/>
          <p:cNvCxnSpPr>
            <a:cxnSpLocks noChangeShapeType="1"/>
            <a:stCxn id="35" idx="3"/>
            <a:endCxn id="33" idx="1"/>
          </p:cNvCxnSpPr>
          <p:nvPr/>
        </p:nvCxnSpPr>
        <p:spPr bwMode="auto">
          <a:xfrm>
            <a:off x="1187670" y="2575414"/>
            <a:ext cx="493235" cy="182563"/>
          </a:xfrm>
          <a:prstGeom prst="bentConnector3">
            <a:avLst>
              <a:gd name="adj1" fmla="val 50000"/>
            </a:avLst>
          </a:prstGeom>
          <a:noFill/>
          <a:ln w="38100">
            <a:solidFill>
              <a:schemeClr val="bg2"/>
            </a:solidFill>
            <a:miter lim="800000"/>
            <a:headEnd/>
            <a:tailEnd type="triangle" w="med" len="med"/>
          </a:ln>
          <a:effectLst/>
        </p:spPr>
      </p:cxnSp>
      <p:sp>
        <p:nvSpPr>
          <p:cNvPr id="35" name="AutoShape 5"/>
          <p:cNvSpPr>
            <a:spLocks noChangeArrowheads="1"/>
          </p:cNvSpPr>
          <p:nvPr/>
        </p:nvSpPr>
        <p:spPr bwMode="auto">
          <a:xfrm>
            <a:off x="138114" y="2417458"/>
            <a:ext cx="1049556" cy="315912"/>
          </a:xfrm>
          <a:prstGeom prst="roundRect">
            <a:avLst>
              <a:gd name="adj" fmla="val 16667"/>
            </a:avLst>
          </a:prstGeom>
          <a:solidFill>
            <a:srgbClr val="E9F66A"/>
          </a:solidFill>
          <a:ln w="9525">
            <a:solidFill>
              <a:schemeClr val="tx1"/>
            </a:solidFill>
            <a:round/>
            <a:headEnd/>
            <a:tailEnd/>
          </a:ln>
          <a:effectLst/>
        </p:spPr>
        <p:txBody>
          <a:bodyPr anchor="ctr"/>
          <a:lstStyle/>
          <a:p>
            <a:pPr fontAlgn="base">
              <a:spcBef>
                <a:spcPct val="0"/>
              </a:spcBef>
              <a:spcAft>
                <a:spcPct val="0"/>
              </a:spcAft>
            </a:pPr>
            <a:r>
              <a:rPr lang="en-US" sz="1200" b="1" dirty="0">
                <a:solidFill>
                  <a:srgbClr val="000000"/>
                </a:solidFill>
                <a:latin typeface="Arial Narrow" pitchFamily="34" charset="0"/>
              </a:rPr>
              <a:t>Receive OTIS</a:t>
            </a:r>
          </a:p>
        </p:txBody>
      </p:sp>
      <p:sp>
        <p:nvSpPr>
          <p:cNvPr id="36" name="AutoShape 6"/>
          <p:cNvSpPr>
            <a:spLocks noChangeArrowheads="1"/>
          </p:cNvSpPr>
          <p:nvPr/>
        </p:nvSpPr>
        <p:spPr bwMode="auto">
          <a:xfrm>
            <a:off x="123826" y="2809570"/>
            <a:ext cx="1074354" cy="304800"/>
          </a:xfrm>
          <a:prstGeom prst="roundRect">
            <a:avLst>
              <a:gd name="adj" fmla="val 16667"/>
            </a:avLst>
          </a:prstGeom>
          <a:solidFill>
            <a:srgbClr val="E9F66A"/>
          </a:solidFill>
          <a:ln w="9525">
            <a:solidFill>
              <a:schemeClr val="tx1"/>
            </a:solidFill>
            <a:round/>
            <a:headEnd/>
            <a:tailEnd/>
          </a:ln>
          <a:effectLst/>
        </p:spPr>
        <p:txBody>
          <a:bodyPr anchor="ctr"/>
          <a:lstStyle/>
          <a:p>
            <a:pPr fontAlgn="base">
              <a:spcBef>
                <a:spcPct val="0"/>
              </a:spcBef>
              <a:spcAft>
                <a:spcPct val="0"/>
              </a:spcAft>
            </a:pPr>
            <a:r>
              <a:rPr lang="en-US" sz="1200" b="1" dirty="0">
                <a:solidFill>
                  <a:srgbClr val="000000"/>
                </a:solidFill>
                <a:latin typeface="Arial Narrow" pitchFamily="34" charset="0"/>
              </a:rPr>
              <a:t>Receive SCE</a:t>
            </a:r>
          </a:p>
        </p:txBody>
      </p:sp>
      <p:cxnSp>
        <p:nvCxnSpPr>
          <p:cNvPr id="37" name="AutoShape 8"/>
          <p:cNvCxnSpPr>
            <a:cxnSpLocks noChangeShapeType="1"/>
            <a:stCxn id="41" idx="3"/>
            <a:endCxn id="40" idx="1"/>
          </p:cNvCxnSpPr>
          <p:nvPr/>
        </p:nvCxnSpPr>
        <p:spPr bwMode="auto">
          <a:xfrm>
            <a:off x="7261160" y="2757977"/>
            <a:ext cx="449328" cy="794"/>
          </a:xfrm>
          <a:prstGeom prst="straightConnector1">
            <a:avLst/>
          </a:prstGeom>
          <a:noFill/>
          <a:ln w="38100">
            <a:solidFill>
              <a:schemeClr val="bg2"/>
            </a:solidFill>
            <a:round/>
            <a:headEnd/>
            <a:tailEnd type="triangle" w="med" len="med"/>
          </a:ln>
          <a:effectLst/>
        </p:spPr>
      </p:cxnSp>
      <p:cxnSp>
        <p:nvCxnSpPr>
          <p:cNvPr id="38" name="AutoShape 9"/>
          <p:cNvCxnSpPr>
            <a:cxnSpLocks noChangeShapeType="1"/>
            <a:stCxn id="39" idx="3"/>
            <a:endCxn id="41" idx="1"/>
          </p:cNvCxnSpPr>
          <p:nvPr/>
        </p:nvCxnSpPr>
        <p:spPr bwMode="auto">
          <a:xfrm>
            <a:off x="5654546" y="2757183"/>
            <a:ext cx="449327" cy="794"/>
          </a:xfrm>
          <a:prstGeom prst="straightConnector1">
            <a:avLst/>
          </a:prstGeom>
          <a:noFill/>
          <a:ln w="38100">
            <a:solidFill>
              <a:schemeClr val="bg2"/>
            </a:solidFill>
            <a:round/>
            <a:headEnd/>
            <a:tailEnd type="triangle" w="med" len="med"/>
          </a:ln>
          <a:effectLst/>
        </p:spPr>
      </p:cxnSp>
      <p:sp>
        <p:nvSpPr>
          <p:cNvPr id="39" name="Rectangle 10"/>
          <p:cNvSpPr>
            <a:spLocks noChangeArrowheads="1"/>
          </p:cNvSpPr>
          <p:nvPr/>
        </p:nvSpPr>
        <p:spPr bwMode="auto">
          <a:xfrm>
            <a:off x="4695696" y="2444445"/>
            <a:ext cx="958850" cy="625475"/>
          </a:xfrm>
          <a:prstGeom prst="rect">
            <a:avLst/>
          </a:prstGeom>
          <a:solidFill>
            <a:srgbClr val="C3FDBB"/>
          </a:solidFill>
          <a:ln w="9525" algn="ctr">
            <a:solidFill>
              <a:schemeClr val="tx1"/>
            </a:solidFill>
            <a:miter lim="800000"/>
            <a:headEnd/>
            <a:tailEnd/>
          </a:ln>
          <a:effectLst/>
        </p:spPr>
        <p:txBody>
          <a:bodyPr anchor="ctr"/>
          <a:lstStyle/>
          <a:p>
            <a:pPr algn="ctr" fontAlgn="base">
              <a:spcBef>
                <a:spcPct val="0"/>
              </a:spcBef>
              <a:spcAft>
                <a:spcPct val="0"/>
              </a:spcAft>
            </a:pPr>
            <a:r>
              <a:rPr lang="en-US" sz="1200" b="1">
                <a:solidFill>
                  <a:srgbClr val="000000"/>
                </a:solidFill>
                <a:latin typeface="Arial Narrow" pitchFamily="34" charset="0"/>
              </a:rPr>
              <a:t>Dynamics Tests</a:t>
            </a:r>
          </a:p>
        </p:txBody>
      </p:sp>
      <p:sp>
        <p:nvSpPr>
          <p:cNvPr id="40" name="Rectangle 11"/>
          <p:cNvSpPr>
            <a:spLocks noChangeArrowheads="1"/>
          </p:cNvSpPr>
          <p:nvPr/>
        </p:nvSpPr>
        <p:spPr bwMode="auto">
          <a:xfrm>
            <a:off x="7710488" y="2446033"/>
            <a:ext cx="1011237" cy="625475"/>
          </a:xfrm>
          <a:prstGeom prst="rect">
            <a:avLst/>
          </a:prstGeom>
          <a:solidFill>
            <a:srgbClr val="C3FDBB"/>
          </a:solidFill>
          <a:ln w="9525">
            <a:solidFill>
              <a:schemeClr val="tx1"/>
            </a:solidFill>
            <a:miter lim="800000"/>
            <a:headEnd/>
            <a:tailEnd/>
          </a:ln>
          <a:effectLst/>
        </p:spPr>
        <p:txBody>
          <a:bodyPr anchor="ctr"/>
          <a:lstStyle/>
          <a:p>
            <a:pPr algn="ctr" fontAlgn="base">
              <a:spcBef>
                <a:spcPct val="0"/>
              </a:spcBef>
              <a:spcAft>
                <a:spcPct val="0"/>
              </a:spcAft>
            </a:pPr>
            <a:r>
              <a:rPr lang="en-US" sz="1200" b="1" dirty="0">
                <a:solidFill>
                  <a:srgbClr val="000000"/>
                </a:solidFill>
                <a:latin typeface="Arial Narrow" pitchFamily="34" charset="0"/>
              </a:rPr>
              <a:t>Post Dynamics Ambient Test</a:t>
            </a:r>
          </a:p>
        </p:txBody>
      </p:sp>
      <p:sp>
        <p:nvSpPr>
          <p:cNvPr id="41" name="Rectangle 12"/>
          <p:cNvSpPr>
            <a:spLocks noChangeArrowheads="1"/>
          </p:cNvSpPr>
          <p:nvPr/>
        </p:nvSpPr>
        <p:spPr bwMode="auto">
          <a:xfrm>
            <a:off x="6103873" y="2444445"/>
            <a:ext cx="1157287" cy="627063"/>
          </a:xfrm>
          <a:prstGeom prst="rect">
            <a:avLst/>
          </a:prstGeom>
          <a:solidFill>
            <a:srgbClr val="C3FDBB"/>
          </a:solidFill>
          <a:ln w="9525">
            <a:solidFill>
              <a:schemeClr val="tx1"/>
            </a:solidFill>
            <a:miter lim="800000"/>
            <a:headEnd/>
            <a:tailEnd/>
          </a:ln>
          <a:effectLst/>
        </p:spPr>
        <p:txBody>
          <a:bodyPr anchor="ctr"/>
          <a:lstStyle/>
          <a:p>
            <a:pPr algn="ctr" fontAlgn="base">
              <a:spcBef>
                <a:spcPct val="0"/>
              </a:spcBef>
              <a:spcAft>
                <a:spcPct val="0"/>
              </a:spcAft>
            </a:pPr>
            <a:r>
              <a:rPr lang="en-US" sz="1200" b="1" dirty="0">
                <a:solidFill>
                  <a:srgbClr val="000000"/>
                </a:solidFill>
                <a:latin typeface="Arial Narrow" pitchFamily="34" charset="0"/>
              </a:rPr>
              <a:t>Post- Dynamics Deployments</a:t>
            </a:r>
          </a:p>
        </p:txBody>
      </p:sp>
      <p:cxnSp>
        <p:nvCxnSpPr>
          <p:cNvPr id="42" name="AutoShape 13"/>
          <p:cNvCxnSpPr>
            <a:cxnSpLocks noChangeShapeType="1"/>
            <a:stCxn id="36" idx="3"/>
            <a:endCxn id="33" idx="1"/>
          </p:cNvCxnSpPr>
          <p:nvPr/>
        </p:nvCxnSpPr>
        <p:spPr bwMode="auto">
          <a:xfrm flipV="1">
            <a:off x="1198180" y="2757977"/>
            <a:ext cx="482725" cy="203993"/>
          </a:xfrm>
          <a:prstGeom prst="bentConnector3">
            <a:avLst>
              <a:gd name="adj1" fmla="val 50000"/>
            </a:avLst>
          </a:prstGeom>
          <a:noFill/>
          <a:ln w="38100">
            <a:solidFill>
              <a:schemeClr val="bg2"/>
            </a:solidFill>
            <a:miter lim="800000"/>
            <a:headEnd/>
            <a:tailEnd type="triangle" w="med" len="med"/>
          </a:ln>
          <a:effectLst/>
        </p:spPr>
      </p:cxnSp>
      <p:cxnSp>
        <p:nvCxnSpPr>
          <p:cNvPr id="43" name="AutoShape 14"/>
          <p:cNvCxnSpPr>
            <a:cxnSpLocks noChangeShapeType="1"/>
            <a:stCxn id="32" idx="3"/>
            <a:endCxn id="39" idx="1"/>
          </p:cNvCxnSpPr>
          <p:nvPr/>
        </p:nvCxnSpPr>
        <p:spPr bwMode="auto">
          <a:xfrm flipV="1">
            <a:off x="4246369" y="2757183"/>
            <a:ext cx="449327" cy="794"/>
          </a:xfrm>
          <a:prstGeom prst="straightConnector1">
            <a:avLst/>
          </a:prstGeom>
          <a:noFill/>
          <a:ln w="38100">
            <a:solidFill>
              <a:schemeClr val="bg2"/>
            </a:solidFill>
            <a:round/>
            <a:headEnd/>
            <a:tailEnd type="triangle" w="med" len="med"/>
          </a:ln>
          <a:effectLst/>
        </p:spPr>
      </p:cxnSp>
      <p:cxnSp>
        <p:nvCxnSpPr>
          <p:cNvPr id="44" name="AutoShape 15"/>
          <p:cNvCxnSpPr>
            <a:cxnSpLocks noChangeShapeType="1"/>
            <a:stCxn id="33" idx="3"/>
            <a:endCxn id="32" idx="1"/>
          </p:cNvCxnSpPr>
          <p:nvPr/>
        </p:nvCxnSpPr>
        <p:spPr bwMode="auto">
          <a:xfrm>
            <a:off x="2750880" y="2757977"/>
            <a:ext cx="449327" cy="1588"/>
          </a:xfrm>
          <a:prstGeom prst="straightConnector1">
            <a:avLst/>
          </a:prstGeom>
          <a:noFill/>
          <a:ln w="38100">
            <a:solidFill>
              <a:schemeClr val="bg2"/>
            </a:solidFill>
            <a:round/>
            <a:headEnd/>
            <a:tailEnd type="triangle" w="med" len="med"/>
          </a:ln>
          <a:effectLst/>
        </p:spPr>
      </p:cxnSp>
      <p:sp>
        <p:nvSpPr>
          <p:cNvPr id="45" name="Text Box 16"/>
          <p:cNvSpPr txBox="1">
            <a:spLocks noChangeArrowheads="1"/>
          </p:cNvSpPr>
          <p:nvPr/>
        </p:nvSpPr>
        <p:spPr bwMode="auto">
          <a:xfrm>
            <a:off x="3377272" y="3059385"/>
            <a:ext cx="676788" cy="553998"/>
          </a:xfrm>
          <a:prstGeom prst="rect">
            <a:avLst/>
          </a:prstGeom>
          <a:noFill/>
          <a:ln w="9525">
            <a:noFill/>
            <a:miter lim="800000"/>
            <a:headEnd/>
            <a:tailEnd/>
          </a:ln>
          <a:effectLst/>
        </p:spPr>
        <p:txBody>
          <a:bodyPr wrap="none">
            <a:spAutoFit/>
          </a:bodyPr>
          <a:lstStyle/>
          <a:p>
            <a:pPr fontAlgn="base">
              <a:spcBef>
                <a:spcPct val="0"/>
              </a:spcBef>
              <a:spcAft>
                <a:spcPct val="0"/>
              </a:spcAft>
              <a:buFontTx/>
              <a:buChar char="•"/>
            </a:pPr>
            <a:r>
              <a:rPr lang="en-US" sz="1000" dirty="0">
                <a:solidFill>
                  <a:srgbClr val="000000"/>
                </a:solidFill>
                <a:latin typeface="Arial Narrow" pitchFamily="34" charset="0"/>
              </a:rPr>
              <a:t> CST-2</a:t>
            </a:r>
          </a:p>
          <a:p>
            <a:pPr fontAlgn="base">
              <a:spcBef>
                <a:spcPct val="0"/>
              </a:spcBef>
              <a:spcAft>
                <a:spcPct val="0"/>
              </a:spcAft>
              <a:buFontTx/>
              <a:buChar char="•"/>
            </a:pPr>
            <a:r>
              <a:rPr lang="en-US" sz="1000" dirty="0">
                <a:solidFill>
                  <a:srgbClr val="000000"/>
                </a:solidFill>
                <a:latin typeface="Arial Narrow" pitchFamily="34" charset="0"/>
              </a:rPr>
              <a:t> EMC</a:t>
            </a:r>
          </a:p>
          <a:p>
            <a:pPr fontAlgn="base">
              <a:spcBef>
                <a:spcPct val="0"/>
              </a:spcBef>
              <a:spcAft>
                <a:spcPct val="0"/>
              </a:spcAft>
              <a:buFontTx/>
              <a:buChar char="•"/>
            </a:pPr>
            <a:r>
              <a:rPr lang="en-US" sz="1000" dirty="0">
                <a:solidFill>
                  <a:srgbClr val="000000"/>
                </a:solidFill>
                <a:latin typeface="Arial Narrow" pitchFamily="34" charset="0"/>
              </a:rPr>
              <a:t> GSEG-3 </a:t>
            </a:r>
          </a:p>
        </p:txBody>
      </p:sp>
      <p:sp>
        <p:nvSpPr>
          <p:cNvPr id="46" name="Text Box 17"/>
          <p:cNvSpPr txBox="1">
            <a:spLocks noChangeArrowheads="1"/>
          </p:cNvSpPr>
          <p:nvPr/>
        </p:nvSpPr>
        <p:spPr bwMode="auto">
          <a:xfrm>
            <a:off x="4663971" y="3059385"/>
            <a:ext cx="1516063" cy="707886"/>
          </a:xfrm>
          <a:prstGeom prst="rect">
            <a:avLst/>
          </a:prstGeom>
          <a:noFill/>
          <a:ln w="9525">
            <a:noFill/>
            <a:miter lim="800000"/>
            <a:headEnd/>
            <a:tailEnd/>
          </a:ln>
          <a:effectLst/>
        </p:spPr>
        <p:txBody>
          <a:bodyPr>
            <a:spAutoFit/>
          </a:bodyPr>
          <a:lstStyle/>
          <a:p>
            <a:pPr marL="115888" indent="-115888" fontAlgn="base">
              <a:spcBef>
                <a:spcPct val="0"/>
              </a:spcBef>
              <a:spcAft>
                <a:spcPct val="0"/>
              </a:spcAft>
              <a:buFontTx/>
              <a:buChar char="•"/>
            </a:pPr>
            <a:r>
              <a:rPr lang="en-US" sz="1000" dirty="0">
                <a:solidFill>
                  <a:srgbClr val="000000"/>
                </a:solidFill>
                <a:latin typeface="Arial Narrow" pitchFamily="34" charset="0"/>
              </a:rPr>
              <a:t>Reinstall SA </a:t>
            </a:r>
          </a:p>
          <a:p>
            <a:pPr marL="115888" indent="-115888" fontAlgn="base">
              <a:spcBef>
                <a:spcPct val="0"/>
              </a:spcBef>
              <a:spcAft>
                <a:spcPct val="0"/>
              </a:spcAft>
              <a:buFontTx/>
              <a:buChar char="•"/>
            </a:pPr>
            <a:r>
              <a:rPr lang="en-US" sz="1000" dirty="0">
                <a:solidFill>
                  <a:srgbClr val="000000"/>
                </a:solidFill>
                <a:latin typeface="Arial Narrow" pitchFamily="34" charset="0"/>
              </a:rPr>
              <a:t>Acceptance Acoustic </a:t>
            </a:r>
          </a:p>
          <a:p>
            <a:pPr marL="115888" indent="-115888" fontAlgn="base">
              <a:spcBef>
                <a:spcPct val="0"/>
              </a:spcBef>
              <a:spcAft>
                <a:spcPct val="0"/>
              </a:spcAft>
              <a:buFontTx/>
              <a:buChar char="•"/>
            </a:pPr>
            <a:r>
              <a:rPr lang="en-US" sz="1000" dirty="0">
                <a:solidFill>
                  <a:srgbClr val="000000"/>
                </a:solidFill>
                <a:latin typeface="Arial Narrow" pitchFamily="34" charset="0"/>
              </a:rPr>
              <a:t>Accept. Sine Vibe</a:t>
            </a:r>
          </a:p>
          <a:p>
            <a:pPr marL="115888" indent="-115888" fontAlgn="base">
              <a:spcBef>
                <a:spcPct val="0"/>
              </a:spcBef>
              <a:spcAft>
                <a:spcPct val="0"/>
              </a:spcAft>
              <a:buFontTx/>
              <a:buChar char="•"/>
            </a:pPr>
            <a:r>
              <a:rPr lang="en-US" sz="1000" dirty="0">
                <a:solidFill>
                  <a:srgbClr val="000000"/>
                </a:solidFill>
                <a:latin typeface="Arial Narrow" pitchFamily="34" charset="0"/>
              </a:rPr>
              <a:t>Separation Shock</a:t>
            </a:r>
          </a:p>
        </p:txBody>
      </p:sp>
      <p:sp>
        <p:nvSpPr>
          <p:cNvPr id="47" name="Text Box 18"/>
          <p:cNvSpPr txBox="1">
            <a:spLocks noChangeArrowheads="1"/>
          </p:cNvSpPr>
          <p:nvPr/>
        </p:nvSpPr>
        <p:spPr bwMode="auto">
          <a:xfrm>
            <a:off x="7689169" y="3059385"/>
            <a:ext cx="1146468" cy="553998"/>
          </a:xfrm>
          <a:prstGeom prst="rect">
            <a:avLst/>
          </a:prstGeom>
          <a:noFill/>
          <a:ln w="9525">
            <a:noFill/>
            <a:miter lim="800000"/>
            <a:headEnd/>
            <a:tailEnd/>
          </a:ln>
          <a:effectLst/>
        </p:spPr>
        <p:txBody>
          <a:bodyPr wrap="none">
            <a:spAutoFit/>
          </a:bodyPr>
          <a:lstStyle/>
          <a:p>
            <a:pPr fontAlgn="base">
              <a:spcBef>
                <a:spcPct val="0"/>
              </a:spcBef>
              <a:spcAft>
                <a:spcPct val="0"/>
              </a:spcAft>
              <a:buFontTx/>
              <a:buChar char="•"/>
            </a:pPr>
            <a:r>
              <a:rPr lang="en-US" sz="1000" dirty="0">
                <a:solidFill>
                  <a:srgbClr val="000000"/>
                </a:solidFill>
                <a:latin typeface="Arial Narrow" pitchFamily="34" charset="0"/>
              </a:rPr>
              <a:t> CST-3</a:t>
            </a:r>
          </a:p>
          <a:p>
            <a:pPr fontAlgn="base">
              <a:spcBef>
                <a:spcPct val="0"/>
              </a:spcBef>
              <a:spcAft>
                <a:spcPct val="0"/>
              </a:spcAft>
              <a:buFontTx/>
              <a:buChar char="•"/>
            </a:pPr>
            <a:r>
              <a:rPr lang="en-US" sz="1000" dirty="0">
                <a:solidFill>
                  <a:srgbClr val="000000"/>
                </a:solidFill>
                <a:latin typeface="Arial Narrow" pitchFamily="34" charset="0"/>
              </a:rPr>
              <a:t> GSEG-4</a:t>
            </a:r>
          </a:p>
          <a:p>
            <a:pPr fontAlgn="base">
              <a:spcBef>
                <a:spcPct val="0"/>
              </a:spcBef>
              <a:spcAft>
                <a:spcPct val="0"/>
              </a:spcAft>
              <a:buFontTx/>
              <a:buChar char="•"/>
            </a:pPr>
            <a:r>
              <a:rPr lang="en-US" sz="1000" dirty="0">
                <a:solidFill>
                  <a:srgbClr val="000000"/>
                </a:solidFill>
                <a:latin typeface="Arial Narrow" pitchFamily="34" charset="0"/>
              </a:rPr>
              <a:t> Stowed Alignments</a:t>
            </a:r>
          </a:p>
        </p:txBody>
      </p:sp>
      <p:sp>
        <p:nvSpPr>
          <p:cNvPr id="48" name="Text Box 19"/>
          <p:cNvSpPr txBox="1">
            <a:spLocks noChangeArrowheads="1"/>
          </p:cNvSpPr>
          <p:nvPr/>
        </p:nvSpPr>
        <p:spPr bwMode="auto">
          <a:xfrm>
            <a:off x="6074494" y="3059385"/>
            <a:ext cx="1426994" cy="1015663"/>
          </a:xfrm>
          <a:prstGeom prst="rect">
            <a:avLst/>
          </a:prstGeom>
          <a:noFill/>
          <a:ln w="9525">
            <a:noFill/>
            <a:miter lim="800000"/>
            <a:headEnd/>
            <a:tailEnd/>
          </a:ln>
          <a:effectLst/>
        </p:spPr>
        <p:txBody>
          <a:bodyPr wrap="none">
            <a:spAutoFit/>
          </a:bodyPr>
          <a:lstStyle/>
          <a:p>
            <a:pPr fontAlgn="base">
              <a:spcBef>
                <a:spcPct val="0"/>
              </a:spcBef>
              <a:spcAft>
                <a:spcPct val="0"/>
              </a:spcAft>
              <a:buFontTx/>
              <a:buChar char="•"/>
            </a:pPr>
            <a:r>
              <a:rPr lang="en-US" sz="1000" dirty="0">
                <a:solidFill>
                  <a:srgbClr val="000000"/>
                </a:solidFill>
                <a:latin typeface="Arial Narrow" pitchFamily="34" charset="0"/>
              </a:rPr>
              <a:t> GAA, SA, RS 1</a:t>
            </a:r>
            <a:r>
              <a:rPr lang="en-US" sz="1000" baseline="30000" dirty="0">
                <a:solidFill>
                  <a:srgbClr val="000000"/>
                </a:solidFill>
                <a:latin typeface="Arial Narrow" pitchFamily="34" charset="0"/>
              </a:rPr>
              <a:t>st</a:t>
            </a:r>
            <a:r>
              <a:rPr lang="en-US" sz="1000" dirty="0">
                <a:solidFill>
                  <a:srgbClr val="000000"/>
                </a:solidFill>
                <a:latin typeface="Arial Narrow" pitchFamily="34" charset="0"/>
              </a:rPr>
              <a:t> Motion</a:t>
            </a:r>
          </a:p>
          <a:p>
            <a:pPr fontAlgn="base">
              <a:spcBef>
                <a:spcPct val="0"/>
              </a:spcBef>
              <a:spcAft>
                <a:spcPct val="0"/>
              </a:spcAft>
              <a:buFontTx/>
              <a:buChar char="•"/>
            </a:pPr>
            <a:r>
              <a:rPr lang="en-US" sz="1000" dirty="0">
                <a:solidFill>
                  <a:srgbClr val="000000"/>
                </a:solidFill>
                <a:latin typeface="Arial Narrow" pitchFamily="34" charset="0"/>
              </a:rPr>
              <a:t> SMSS 1</a:t>
            </a:r>
            <a:r>
              <a:rPr lang="en-US" sz="1000" baseline="30000" dirty="0">
                <a:solidFill>
                  <a:srgbClr val="000000"/>
                </a:solidFill>
                <a:latin typeface="Arial Narrow" pitchFamily="34" charset="0"/>
              </a:rPr>
              <a:t>st</a:t>
            </a:r>
            <a:r>
              <a:rPr lang="en-US" sz="1000" dirty="0">
                <a:solidFill>
                  <a:srgbClr val="000000"/>
                </a:solidFill>
                <a:latin typeface="Arial Narrow" pitchFamily="34" charset="0"/>
              </a:rPr>
              <a:t> Motion</a:t>
            </a:r>
          </a:p>
          <a:p>
            <a:pPr fontAlgn="base">
              <a:spcBef>
                <a:spcPct val="0"/>
              </a:spcBef>
              <a:spcAft>
                <a:spcPct val="0"/>
              </a:spcAft>
              <a:buFontTx/>
              <a:buChar char="•"/>
            </a:pPr>
            <a:r>
              <a:rPr lang="en-US" sz="1000" dirty="0">
                <a:solidFill>
                  <a:srgbClr val="000000"/>
                </a:solidFill>
                <a:latin typeface="Arial Narrow" pitchFamily="34" charset="0"/>
              </a:rPr>
              <a:t> OTE Wing &amp; DTA Deploy</a:t>
            </a:r>
          </a:p>
          <a:p>
            <a:pPr fontAlgn="base">
              <a:spcBef>
                <a:spcPct val="0"/>
              </a:spcBef>
              <a:spcAft>
                <a:spcPct val="0"/>
              </a:spcAft>
              <a:buFontTx/>
              <a:buChar char="•"/>
            </a:pPr>
            <a:r>
              <a:rPr lang="en-US" sz="1000" dirty="0">
                <a:solidFill>
                  <a:srgbClr val="000000"/>
                </a:solidFill>
                <a:latin typeface="Arial Narrow" pitchFamily="34" charset="0"/>
              </a:rPr>
              <a:t> SS Deploy, Fold &amp; Stow</a:t>
            </a:r>
          </a:p>
          <a:p>
            <a:pPr fontAlgn="base">
              <a:spcBef>
                <a:spcPct val="0"/>
              </a:spcBef>
              <a:spcAft>
                <a:spcPct val="0"/>
              </a:spcAft>
              <a:buFontTx/>
              <a:buChar char="•"/>
            </a:pPr>
            <a:r>
              <a:rPr lang="en-US" sz="1000" dirty="0">
                <a:solidFill>
                  <a:srgbClr val="000000"/>
                </a:solidFill>
                <a:latin typeface="Arial Narrow" pitchFamily="34" charset="0"/>
              </a:rPr>
              <a:t> Deployed alignments</a:t>
            </a:r>
          </a:p>
          <a:p>
            <a:pPr fontAlgn="base">
              <a:spcBef>
                <a:spcPct val="0"/>
              </a:spcBef>
              <a:spcAft>
                <a:spcPct val="0"/>
              </a:spcAft>
              <a:buFontTx/>
              <a:buChar char="•"/>
            </a:pPr>
            <a:endParaRPr lang="en-US" sz="1000" dirty="0">
              <a:solidFill>
                <a:srgbClr val="000000"/>
              </a:solidFill>
              <a:latin typeface="Arial Narrow" pitchFamily="34" charset="0"/>
            </a:endParaRPr>
          </a:p>
        </p:txBody>
      </p:sp>
      <p:sp>
        <p:nvSpPr>
          <p:cNvPr id="49" name="AutoShape 21"/>
          <p:cNvSpPr>
            <a:spLocks noChangeArrowheads="1"/>
          </p:cNvSpPr>
          <p:nvPr/>
        </p:nvSpPr>
        <p:spPr bwMode="auto">
          <a:xfrm>
            <a:off x="728849" y="3746367"/>
            <a:ext cx="1087940" cy="295293"/>
          </a:xfrm>
          <a:prstGeom prst="roundRect">
            <a:avLst>
              <a:gd name="adj" fmla="val 16667"/>
            </a:avLst>
          </a:prstGeom>
          <a:solidFill>
            <a:srgbClr val="E9F66A"/>
          </a:solidFill>
          <a:ln w="9525">
            <a:solidFill>
              <a:schemeClr val="tx1"/>
            </a:solidFill>
            <a:round/>
            <a:headEnd/>
            <a:tailEnd/>
          </a:ln>
          <a:effectLst/>
        </p:spPr>
        <p:txBody>
          <a:bodyPr anchor="ctr"/>
          <a:lstStyle/>
          <a:p>
            <a:pPr fontAlgn="base">
              <a:spcBef>
                <a:spcPct val="0"/>
              </a:spcBef>
              <a:spcAft>
                <a:spcPct val="0"/>
              </a:spcAft>
            </a:pPr>
            <a:r>
              <a:rPr lang="en-US" sz="1050" b="1" dirty="0">
                <a:solidFill>
                  <a:srgbClr val="000000"/>
                </a:solidFill>
                <a:latin typeface="Arial Narrow" pitchFamily="34" charset="0"/>
              </a:rPr>
              <a:t>Receive LV  PAF</a:t>
            </a:r>
          </a:p>
        </p:txBody>
      </p:sp>
      <p:cxnSp>
        <p:nvCxnSpPr>
          <p:cNvPr id="50" name="AutoShape 22"/>
          <p:cNvCxnSpPr>
            <a:cxnSpLocks noChangeShapeType="1"/>
            <a:stCxn id="49" idx="3"/>
            <a:endCxn id="39" idx="1"/>
          </p:cNvCxnSpPr>
          <p:nvPr/>
        </p:nvCxnSpPr>
        <p:spPr bwMode="auto">
          <a:xfrm flipV="1">
            <a:off x="1816789" y="2757183"/>
            <a:ext cx="2878907" cy="1136831"/>
          </a:xfrm>
          <a:prstGeom prst="bentConnector3">
            <a:avLst>
              <a:gd name="adj1" fmla="val 93358"/>
            </a:avLst>
          </a:prstGeom>
          <a:noFill/>
          <a:ln w="38100">
            <a:solidFill>
              <a:schemeClr val="bg2"/>
            </a:solidFill>
            <a:miter lim="800000"/>
            <a:headEnd/>
            <a:tailEnd type="triangle" w="med" len="med"/>
          </a:ln>
          <a:effectLst/>
        </p:spPr>
      </p:cxnSp>
      <p:pic>
        <p:nvPicPr>
          <p:cNvPr id="2050" name="Picture 2"/>
          <p:cNvPicPr>
            <a:picLocks noChangeAspect="1" noChangeArrowheads="1"/>
          </p:cNvPicPr>
          <p:nvPr/>
        </p:nvPicPr>
        <p:blipFill>
          <a:blip r:embed="rId2" cstate="print"/>
          <a:srcRect/>
          <a:stretch>
            <a:fillRect/>
          </a:stretch>
        </p:blipFill>
        <p:spPr bwMode="auto">
          <a:xfrm>
            <a:off x="4786530" y="913521"/>
            <a:ext cx="811790" cy="1331022"/>
          </a:xfrm>
          <a:prstGeom prst="rect">
            <a:avLst/>
          </a:prstGeom>
          <a:noFill/>
          <a:ln w="9525" algn="in">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176643" y="891759"/>
            <a:ext cx="1600200" cy="1404620"/>
          </a:xfrm>
          <a:prstGeom prst="rect">
            <a:avLst/>
          </a:prstGeom>
          <a:noFill/>
          <a:ln w="9525" algn="in">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1908174" y="934983"/>
            <a:ext cx="751899" cy="1257486"/>
          </a:xfrm>
          <a:prstGeom prst="rect">
            <a:avLst/>
          </a:prstGeom>
          <a:noFill/>
          <a:ln w="9525" algn="in">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3149023" y="802829"/>
            <a:ext cx="1339849" cy="1451985"/>
          </a:xfrm>
          <a:prstGeom prst="rect">
            <a:avLst/>
          </a:prstGeom>
          <a:noFill/>
          <a:ln w="9525" algn="in">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5966156" y="810491"/>
            <a:ext cx="1425313" cy="1454716"/>
          </a:xfrm>
          <a:prstGeom prst="rect">
            <a:avLst/>
          </a:prstGeom>
          <a:noFill/>
          <a:ln w="9525" algn="in">
            <a:noFill/>
            <a:miter lim="800000"/>
            <a:headEnd/>
            <a:tailEnd/>
          </a:ln>
          <a:effectLst/>
        </p:spPr>
      </p:pic>
      <p:sp>
        <p:nvSpPr>
          <p:cNvPr id="60" name="Text Box 16"/>
          <p:cNvSpPr txBox="1">
            <a:spLocks noChangeArrowheads="1"/>
          </p:cNvSpPr>
          <p:nvPr/>
        </p:nvSpPr>
        <p:spPr bwMode="auto">
          <a:xfrm>
            <a:off x="1619560" y="3059385"/>
            <a:ext cx="1369286" cy="861774"/>
          </a:xfrm>
          <a:prstGeom prst="rect">
            <a:avLst/>
          </a:prstGeom>
          <a:noFill/>
          <a:ln w="9525">
            <a:noFill/>
            <a:miter lim="800000"/>
            <a:headEnd/>
            <a:tailEnd/>
          </a:ln>
          <a:effectLst/>
        </p:spPr>
        <p:txBody>
          <a:bodyPr wrap="none">
            <a:spAutoFit/>
          </a:bodyPr>
          <a:lstStyle/>
          <a:p>
            <a:pPr fontAlgn="base">
              <a:spcBef>
                <a:spcPct val="0"/>
              </a:spcBef>
              <a:spcAft>
                <a:spcPct val="0"/>
              </a:spcAft>
              <a:buFontTx/>
              <a:buChar char="•"/>
            </a:pPr>
            <a:r>
              <a:rPr lang="en-US" sz="1000" dirty="0">
                <a:solidFill>
                  <a:srgbClr val="000000"/>
                </a:solidFill>
                <a:latin typeface="Arial Narrow" pitchFamily="34" charset="0"/>
              </a:rPr>
              <a:t> Mechanical Mate</a:t>
            </a:r>
          </a:p>
          <a:p>
            <a:pPr fontAlgn="base">
              <a:spcBef>
                <a:spcPct val="0"/>
              </a:spcBef>
              <a:spcAft>
                <a:spcPct val="0"/>
              </a:spcAft>
              <a:buFontTx/>
              <a:buChar char="•"/>
            </a:pPr>
            <a:r>
              <a:rPr lang="en-US" sz="1000" dirty="0">
                <a:solidFill>
                  <a:srgbClr val="000000"/>
                </a:solidFill>
                <a:latin typeface="Arial Narrow" pitchFamily="34" charset="0"/>
              </a:rPr>
              <a:t> Electrical Integration</a:t>
            </a:r>
          </a:p>
          <a:p>
            <a:pPr fontAlgn="base">
              <a:spcBef>
                <a:spcPct val="0"/>
              </a:spcBef>
              <a:spcAft>
                <a:spcPct val="0"/>
              </a:spcAft>
              <a:buFontTx/>
              <a:buChar char="•"/>
            </a:pPr>
            <a:r>
              <a:rPr lang="en-US" sz="1000" dirty="0">
                <a:solidFill>
                  <a:srgbClr val="000000"/>
                </a:solidFill>
                <a:latin typeface="Arial Narrow" pitchFamily="34" charset="0"/>
              </a:rPr>
              <a:t> Functional deployments</a:t>
            </a:r>
          </a:p>
          <a:p>
            <a:pPr fontAlgn="base">
              <a:spcBef>
                <a:spcPct val="0"/>
              </a:spcBef>
              <a:spcAft>
                <a:spcPct val="0"/>
              </a:spcAft>
              <a:buFontTx/>
              <a:buChar char="•"/>
            </a:pPr>
            <a:r>
              <a:rPr lang="en-US" sz="1000" dirty="0">
                <a:solidFill>
                  <a:srgbClr val="000000"/>
                </a:solidFill>
                <a:latin typeface="Arial Narrow" pitchFamily="34" charset="0"/>
              </a:rPr>
              <a:t> Observatory Alignments</a:t>
            </a:r>
          </a:p>
          <a:p>
            <a:pPr fontAlgn="base">
              <a:spcBef>
                <a:spcPct val="0"/>
              </a:spcBef>
              <a:spcAft>
                <a:spcPct val="0"/>
              </a:spcAft>
            </a:pPr>
            <a:endParaRPr lang="en-US" sz="1000" dirty="0">
              <a:solidFill>
                <a:srgbClr val="000000"/>
              </a:solidFill>
              <a:latin typeface="Arial Narrow" pitchFamily="34" charset="0"/>
            </a:endParaRPr>
          </a:p>
        </p:txBody>
      </p:sp>
      <p:cxnSp>
        <p:nvCxnSpPr>
          <p:cNvPr id="61" name="AutoShape 5"/>
          <p:cNvCxnSpPr>
            <a:cxnSpLocks noChangeShapeType="1"/>
          </p:cNvCxnSpPr>
          <p:nvPr/>
        </p:nvCxnSpPr>
        <p:spPr bwMode="auto">
          <a:xfrm flipV="1">
            <a:off x="1433945" y="5618746"/>
            <a:ext cx="255156" cy="9525"/>
          </a:xfrm>
          <a:prstGeom prst="straightConnector1">
            <a:avLst/>
          </a:prstGeom>
          <a:noFill/>
          <a:ln w="38100">
            <a:solidFill>
              <a:schemeClr val="bg2"/>
            </a:solidFill>
            <a:round/>
            <a:headEnd/>
            <a:tailEnd type="triangle" w="med" len="med"/>
          </a:ln>
          <a:effectLst/>
        </p:spPr>
      </p:cxnSp>
      <p:sp>
        <p:nvSpPr>
          <p:cNvPr id="62" name="Rectangle 6"/>
          <p:cNvSpPr>
            <a:spLocks noChangeArrowheads="1"/>
          </p:cNvSpPr>
          <p:nvPr/>
        </p:nvSpPr>
        <p:spPr bwMode="auto">
          <a:xfrm>
            <a:off x="4623648" y="4979557"/>
            <a:ext cx="1009650" cy="636588"/>
          </a:xfrm>
          <a:prstGeom prst="rect">
            <a:avLst/>
          </a:prstGeom>
          <a:solidFill>
            <a:srgbClr val="C3FDBB"/>
          </a:solidFill>
          <a:ln w="9525" algn="ctr">
            <a:solidFill>
              <a:schemeClr val="tx1"/>
            </a:solidFill>
            <a:miter lim="800000"/>
            <a:headEnd/>
            <a:tailEnd/>
          </a:ln>
          <a:effectLst/>
        </p:spPr>
        <p:txBody>
          <a:bodyPr anchor="ctr"/>
          <a:lstStyle/>
          <a:p>
            <a:pPr algn="ctr" fontAlgn="base">
              <a:spcBef>
                <a:spcPct val="0"/>
              </a:spcBef>
              <a:spcAft>
                <a:spcPct val="0"/>
              </a:spcAft>
            </a:pPr>
            <a:r>
              <a:rPr lang="en-US" sz="1200" b="1" dirty="0">
                <a:solidFill>
                  <a:srgbClr val="000000"/>
                </a:solidFill>
                <a:latin typeface="Arial Narrow" pitchFamily="34" charset="0"/>
              </a:rPr>
              <a:t>Limited Functional Test</a:t>
            </a:r>
          </a:p>
        </p:txBody>
      </p:sp>
      <p:sp>
        <p:nvSpPr>
          <p:cNvPr id="63" name="Rectangle 9"/>
          <p:cNvSpPr>
            <a:spLocks noChangeArrowheads="1"/>
          </p:cNvSpPr>
          <p:nvPr/>
        </p:nvSpPr>
        <p:spPr bwMode="auto">
          <a:xfrm>
            <a:off x="384467" y="4989081"/>
            <a:ext cx="1049478" cy="639763"/>
          </a:xfrm>
          <a:prstGeom prst="rect">
            <a:avLst/>
          </a:prstGeom>
          <a:solidFill>
            <a:srgbClr val="FFCC99"/>
          </a:solidFill>
          <a:ln w="9525">
            <a:solidFill>
              <a:schemeClr val="tx1"/>
            </a:solidFill>
            <a:miter lim="800000"/>
            <a:headEnd/>
            <a:tailEnd/>
          </a:ln>
        </p:spPr>
        <p:txBody>
          <a:bodyPr anchor="ctr"/>
          <a:lstStyle/>
          <a:p>
            <a:pPr algn="ctr" fontAlgn="base">
              <a:spcBef>
                <a:spcPct val="0"/>
              </a:spcBef>
              <a:spcAft>
                <a:spcPct val="0"/>
              </a:spcAft>
            </a:pPr>
            <a:r>
              <a:rPr lang="en-US" sz="1200" b="1" dirty="0">
                <a:solidFill>
                  <a:srgbClr val="000000"/>
                </a:solidFill>
                <a:latin typeface="Arial Narrow" pitchFamily="34" charset="0"/>
              </a:rPr>
              <a:t>Mass Props</a:t>
            </a:r>
          </a:p>
          <a:p>
            <a:pPr algn="ctr" fontAlgn="base">
              <a:spcBef>
                <a:spcPct val="0"/>
              </a:spcBef>
              <a:spcAft>
                <a:spcPct val="0"/>
              </a:spcAft>
            </a:pPr>
            <a:r>
              <a:rPr lang="en-US" sz="1200" b="1" dirty="0">
                <a:solidFill>
                  <a:srgbClr val="000000"/>
                </a:solidFill>
                <a:latin typeface="Arial Narrow" pitchFamily="34" charset="0"/>
              </a:rPr>
              <a:t>&amp; Ship Preps</a:t>
            </a:r>
          </a:p>
        </p:txBody>
      </p:sp>
      <p:cxnSp>
        <p:nvCxnSpPr>
          <p:cNvPr id="65" name="AutoShape 11"/>
          <p:cNvCxnSpPr>
            <a:cxnSpLocks noChangeShapeType="1"/>
            <a:stCxn id="68" idx="3"/>
            <a:endCxn id="79" idx="1"/>
          </p:cNvCxnSpPr>
          <p:nvPr/>
        </p:nvCxnSpPr>
        <p:spPr bwMode="auto">
          <a:xfrm flipV="1">
            <a:off x="2863851" y="5295976"/>
            <a:ext cx="307672" cy="3462"/>
          </a:xfrm>
          <a:prstGeom prst="straightConnector1">
            <a:avLst/>
          </a:prstGeom>
          <a:noFill/>
          <a:ln w="38100">
            <a:solidFill>
              <a:schemeClr val="bg2"/>
            </a:solidFill>
            <a:round/>
            <a:headEnd/>
            <a:tailEnd type="triangle" w="med" len="med"/>
          </a:ln>
          <a:effectLst/>
        </p:spPr>
      </p:cxnSp>
      <p:sp>
        <p:nvSpPr>
          <p:cNvPr id="66" name="Text Box 12"/>
          <p:cNvSpPr txBox="1">
            <a:spLocks noChangeArrowheads="1"/>
          </p:cNvSpPr>
          <p:nvPr/>
        </p:nvSpPr>
        <p:spPr bwMode="auto">
          <a:xfrm>
            <a:off x="3274788" y="5618746"/>
            <a:ext cx="1731096" cy="707886"/>
          </a:xfrm>
          <a:prstGeom prst="rect">
            <a:avLst/>
          </a:prstGeom>
          <a:noFill/>
          <a:ln w="9525">
            <a:noFill/>
            <a:miter lim="800000"/>
            <a:headEnd/>
            <a:tailEnd/>
          </a:ln>
          <a:effectLst/>
        </p:spPr>
        <p:txBody>
          <a:bodyPr wrap="square">
            <a:spAutoFit/>
          </a:bodyPr>
          <a:lstStyle/>
          <a:p>
            <a:pPr fontAlgn="base">
              <a:spcBef>
                <a:spcPct val="0"/>
              </a:spcBef>
              <a:spcAft>
                <a:spcPct val="0"/>
              </a:spcAft>
              <a:buFontTx/>
              <a:buChar char="•"/>
            </a:pPr>
            <a:r>
              <a:rPr lang="en-US" sz="1000" dirty="0">
                <a:solidFill>
                  <a:srgbClr val="000000"/>
                </a:solidFill>
                <a:latin typeface="Arial Narrow" pitchFamily="34" charset="0"/>
              </a:rPr>
              <a:t> Rotate to vertical</a:t>
            </a:r>
          </a:p>
          <a:p>
            <a:pPr fontAlgn="base">
              <a:spcBef>
                <a:spcPct val="0"/>
              </a:spcBef>
              <a:spcAft>
                <a:spcPct val="0"/>
              </a:spcAft>
              <a:buFontTx/>
              <a:buChar char="•"/>
            </a:pPr>
            <a:r>
              <a:rPr lang="en-US" sz="1000" dirty="0">
                <a:solidFill>
                  <a:srgbClr val="000000"/>
                </a:solidFill>
                <a:latin typeface="Arial Narrow" pitchFamily="34" charset="0"/>
              </a:rPr>
              <a:t> Move into clean tent</a:t>
            </a:r>
          </a:p>
          <a:p>
            <a:pPr fontAlgn="base">
              <a:spcBef>
                <a:spcPct val="0"/>
              </a:spcBef>
              <a:spcAft>
                <a:spcPct val="0"/>
              </a:spcAft>
              <a:buFontTx/>
              <a:buChar char="•"/>
            </a:pPr>
            <a:r>
              <a:rPr lang="en-US" sz="1000" dirty="0">
                <a:solidFill>
                  <a:srgbClr val="000000"/>
                </a:solidFill>
                <a:latin typeface="Arial Narrow" pitchFamily="34" charset="0"/>
              </a:rPr>
              <a:t> Remove contamination bag</a:t>
            </a:r>
          </a:p>
          <a:p>
            <a:pPr fontAlgn="base">
              <a:spcBef>
                <a:spcPct val="0"/>
              </a:spcBef>
              <a:spcAft>
                <a:spcPct val="0"/>
              </a:spcAft>
              <a:buFontTx/>
              <a:buChar char="•"/>
            </a:pPr>
            <a:r>
              <a:rPr lang="en-US" sz="1000" dirty="0">
                <a:solidFill>
                  <a:srgbClr val="000000"/>
                </a:solidFill>
                <a:latin typeface="Arial Narrow" pitchFamily="34" charset="0"/>
              </a:rPr>
              <a:t> Post ship inspection</a:t>
            </a:r>
          </a:p>
        </p:txBody>
      </p:sp>
      <p:sp>
        <p:nvSpPr>
          <p:cNvPr id="68" name="Rectangle 30"/>
          <p:cNvSpPr>
            <a:spLocks noChangeArrowheads="1"/>
          </p:cNvSpPr>
          <p:nvPr/>
        </p:nvSpPr>
        <p:spPr bwMode="auto">
          <a:xfrm>
            <a:off x="1689101" y="4979556"/>
            <a:ext cx="1174750" cy="639763"/>
          </a:xfrm>
          <a:prstGeom prst="rect">
            <a:avLst/>
          </a:prstGeom>
          <a:solidFill>
            <a:srgbClr val="FFCC99"/>
          </a:solidFill>
          <a:ln w="9525">
            <a:solidFill>
              <a:schemeClr val="tx1"/>
            </a:solidFill>
            <a:miter lim="800000"/>
            <a:headEnd/>
            <a:tailEnd/>
          </a:ln>
        </p:spPr>
        <p:txBody>
          <a:bodyPr anchor="ctr"/>
          <a:lstStyle/>
          <a:p>
            <a:pPr algn="ctr" fontAlgn="base">
              <a:spcBef>
                <a:spcPct val="0"/>
              </a:spcBef>
              <a:spcAft>
                <a:spcPct val="0"/>
              </a:spcAft>
            </a:pPr>
            <a:r>
              <a:rPr lang="en-US" sz="1200" b="1" dirty="0">
                <a:solidFill>
                  <a:srgbClr val="000000"/>
                </a:solidFill>
                <a:latin typeface="Arial Narrow" pitchFamily="34" charset="0"/>
              </a:rPr>
              <a:t>Transport  to CSG</a:t>
            </a:r>
          </a:p>
        </p:txBody>
      </p:sp>
      <p:cxnSp>
        <p:nvCxnSpPr>
          <p:cNvPr id="69" name="AutoShape 31"/>
          <p:cNvCxnSpPr>
            <a:cxnSpLocks noChangeShapeType="1"/>
            <a:stCxn id="79" idx="3"/>
            <a:endCxn id="62" idx="1"/>
          </p:cNvCxnSpPr>
          <p:nvPr/>
        </p:nvCxnSpPr>
        <p:spPr bwMode="auto">
          <a:xfrm>
            <a:off x="4346273" y="5295976"/>
            <a:ext cx="277375" cy="1875"/>
          </a:xfrm>
          <a:prstGeom prst="straightConnector1">
            <a:avLst/>
          </a:prstGeom>
          <a:noFill/>
          <a:ln w="38100">
            <a:solidFill>
              <a:schemeClr val="bg2"/>
            </a:solidFill>
            <a:round/>
            <a:headEnd/>
            <a:tailEnd type="triangle" w="med" len="med"/>
          </a:ln>
          <a:effectLst/>
        </p:spPr>
      </p:cxnSp>
      <p:pic>
        <p:nvPicPr>
          <p:cNvPr id="72" name="Picture 34" descr="aarof04"/>
          <p:cNvPicPr>
            <a:picLocks noChangeAspect="1" noChangeArrowheads="1"/>
          </p:cNvPicPr>
          <p:nvPr/>
        </p:nvPicPr>
        <p:blipFill>
          <a:blip r:embed="rId7" cstate="print"/>
          <a:srcRect/>
          <a:stretch>
            <a:fillRect/>
          </a:stretch>
        </p:blipFill>
        <p:spPr bwMode="auto">
          <a:xfrm>
            <a:off x="624326" y="4294904"/>
            <a:ext cx="1090180" cy="590701"/>
          </a:xfrm>
          <a:prstGeom prst="rect">
            <a:avLst/>
          </a:prstGeom>
          <a:noFill/>
        </p:spPr>
      </p:pic>
      <p:sp>
        <p:nvSpPr>
          <p:cNvPr id="74" name="Text Box 12"/>
          <p:cNvSpPr txBox="1">
            <a:spLocks noChangeArrowheads="1"/>
          </p:cNvSpPr>
          <p:nvPr/>
        </p:nvSpPr>
        <p:spPr bwMode="auto">
          <a:xfrm>
            <a:off x="1605063" y="5618746"/>
            <a:ext cx="1439693" cy="400110"/>
          </a:xfrm>
          <a:prstGeom prst="rect">
            <a:avLst/>
          </a:prstGeom>
          <a:noFill/>
          <a:ln w="9525">
            <a:noFill/>
            <a:miter lim="800000"/>
            <a:headEnd/>
            <a:tailEnd/>
          </a:ln>
          <a:effectLst/>
        </p:spPr>
        <p:txBody>
          <a:bodyPr wrap="square">
            <a:spAutoFit/>
          </a:bodyPr>
          <a:lstStyle/>
          <a:p>
            <a:pPr marL="58738" indent="-58738" fontAlgn="base">
              <a:spcBef>
                <a:spcPct val="0"/>
              </a:spcBef>
              <a:spcAft>
                <a:spcPct val="0"/>
              </a:spcAft>
              <a:buFontTx/>
              <a:buChar char="•"/>
            </a:pPr>
            <a:r>
              <a:rPr lang="en-US" sz="1000" dirty="0">
                <a:solidFill>
                  <a:srgbClr val="000000"/>
                </a:solidFill>
                <a:latin typeface="Arial Narrow" pitchFamily="34" charset="0"/>
              </a:rPr>
              <a:t> </a:t>
            </a:r>
            <a:r>
              <a:rPr lang="en-US" sz="1000" dirty="0" smtClean="0">
                <a:solidFill>
                  <a:srgbClr val="000000"/>
                </a:solidFill>
                <a:latin typeface="Arial Narrow" pitchFamily="34" charset="0"/>
              </a:rPr>
              <a:t>By ship from Space Park to CSG</a:t>
            </a:r>
            <a:endParaRPr lang="en-US" sz="1000" dirty="0">
              <a:solidFill>
                <a:srgbClr val="000000"/>
              </a:solidFill>
              <a:latin typeface="Arial Narrow" pitchFamily="34" charset="0"/>
            </a:endParaRPr>
          </a:p>
        </p:txBody>
      </p:sp>
      <p:cxnSp>
        <p:nvCxnSpPr>
          <p:cNvPr id="75" name="AutoShape 75"/>
          <p:cNvCxnSpPr>
            <a:cxnSpLocks noChangeShapeType="1"/>
            <a:stCxn id="40" idx="3"/>
            <a:endCxn id="63" idx="1"/>
          </p:cNvCxnSpPr>
          <p:nvPr/>
        </p:nvCxnSpPr>
        <p:spPr bwMode="auto">
          <a:xfrm flipH="1">
            <a:off x="384467" y="2758771"/>
            <a:ext cx="8337258" cy="2550192"/>
          </a:xfrm>
          <a:prstGeom prst="bentConnector5">
            <a:avLst>
              <a:gd name="adj1" fmla="val -2742"/>
              <a:gd name="adj2" fmla="val 51097"/>
              <a:gd name="adj3" fmla="val 102742"/>
            </a:avLst>
          </a:prstGeom>
          <a:noFill/>
          <a:ln w="38100">
            <a:solidFill>
              <a:schemeClr val="bg2"/>
            </a:solidFill>
            <a:miter lim="800000"/>
            <a:headEnd/>
            <a:tailEnd type="triangle" w="med" len="med"/>
          </a:ln>
          <a:effectLst/>
        </p:spPr>
      </p:cxnSp>
      <p:sp>
        <p:nvSpPr>
          <p:cNvPr id="79" name="Rectangle 30"/>
          <p:cNvSpPr>
            <a:spLocks noChangeArrowheads="1"/>
          </p:cNvSpPr>
          <p:nvPr/>
        </p:nvSpPr>
        <p:spPr bwMode="auto">
          <a:xfrm>
            <a:off x="3171523" y="4976094"/>
            <a:ext cx="1174750" cy="639763"/>
          </a:xfrm>
          <a:prstGeom prst="rect">
            <a:avLst/>
          </a:prstGeom>
          <a:solidFill>
            <a:srgbClr val="FFCC99"/>
          </a:solidFill>
          <a:ln w="9525">
            <a:solidFill>
              <a:schemeClr val="tx1"/>
            </a:solidFill>
            <a:miter lim="800000"/>
            <a:headEnd/>
            <a:tailEnd/>
          </a:ln>
        </p:spPr>
        <p:txBody>
          <a:bodyPr anchor="ctr"/>
          <a:lstStyle/>
          <a:p>
            <a:pPr algn="ctr" fontAlgn="base">
              <a:spcBef>
                <a:spcPct val="0"/>
              </a:spcBef>
              <a:spcAft>
                <a:spcPct val="0"/>
              </a:spcAft>
            </a:pPr>
            <a:r>
              <a:rPr lang="en-US" sz="1200" b="1" dirty="0">
                <a:solidFill>
                  <a:srgbClr val="000000"/>
                </a:solidFill>
                <a:latin typeface="Arial Narrow" pitchFamily="34" charset="0"/>
              </a:rPr>
              <a:t>Configure Observatory in S5C</a:t>
            </a:r>
          </a:p>
        </p:txBody>
      </p:sp>
      <p:sp>
        <p:nvSpPr>
          <p:cNvPr id="84" name="Text Box 18"/>
          <p:cNvSpPr txBox="1">
            <a:spLocks noChangeArrowheads="1"/>
          </p:cNvSpPr>
          <p:nvPr/>
        </p:nvSpPr>
        <p:spPr bwMode="auto">
          <a:xfrm>
            <a:off x="4552414" y="5618746"/>
            <a:ext cx="1380506" cy="400110"/>
          </a:xfrm>
          <a:prstGeom prst="rect">
            <a:avLst/>
          </a:prstGeom>
          <a:noFill/>
          <a:ln w="9525">
            <a:noFill/>
            <a:miter lim="800000"/>
            <a:headEnd/>
            <a:tailEnd/>
          </a:ln>
          <a:effectLst/>
        </p:spPr>
        <p:txBody>
          <a:bodyPr wrap="none">
            <a:spAutoFit/>
          </a:bodyPr>
          <a:lstStyle/>
          <a:p>
            <a:pPr fontAlgn="base">
              <a:spcBef>
                <a:spcPct val="0"/>
              </a:spcBef>
              <a:spcAft>
                <a:spcPct val="0"/>
              </a:spcAft>
              <a:buFontTx/>
              <a:buChar char="•"/>
            </a:pPr>
            <a:r>
              <a:rPr lang="en-US" sz="1000" dirty="0">
                <a:solidFill>
                  <a:srgbClr val="000000"/>
                </a:solidFill>
                <a:latin typeface="Arial Narrow" pitchFamily="34" charset="0"/>
              </a:rPr>
              <a:t> Limited Functional</a:t>
            </a:r>
          </a:p>
          <a:p>
            <a:pPr fontAlgn="base">
              <a:spcBef>
                <a:spcPct val="0"/>
              </a:spcBef>
              <a:spcAft>
                <a:spcPct val="0"/>
              </a:spcAft>
              <a:buFontTx/>
              <a:buChar char="•"/>
            </a:pPr>
            <a:r>
              <a:rPr lang="en-US" sz="1000" dirty="0">
                <a:solidFill>
                  <a:srgbClr val="000000"/>
                </a:solidFill>
                <a:latin typeface="Arial Narrow" pitchFamily="34" charset="0"/>
              </a:rPr>
              <a:t> GSEG End-To-End Test</a:t>
            </a:r>
          </a:p>
        </p:txBody>
      </p:sp>
      <p:sp>
        <p:nvSpPr>
          <p:cNvPr id="85" name="Rectangle 30"/>
          <p:cNvSpPr>
            <a:spLocks noChangeArrowheads="1"/>
          </p:cNvSpPr>
          <p:nvPr/>
        </p:nvSpPr>
        <p:spPr bwMode="auto">
          <a:xfrm>
            <a:off x="5890478" y="4972630"/>
            <a:ext cx="998695" cy="639763"/>
          </a:xfrm>
          <a:prstGeom prst="rect">
            <a:avLst/>
          </a:prstGeom>
          <a:solidFill>
            <a:srgbClr val="FFCC99"/>
          </a:solidFill>
          <a:ln w="9525">
            <a:solidFill>
              <a:schemeClr val="tx1"/>
            </a:solidFill>
            <a:miter lim="800000"/>
            <a:headEnd/>
            <a:tailEnd/>
          </a:ln>
        </p:spPr>
        <p:txBody>
          <a:bodyPr anchor="ctr"/>
          <a:lstStyle/>
          <a:p>
            <a:pPr algn="ctr" fontAlgn="base">
              <a:spcBef>
                <a:spcPct val="0"/>
              </a:spcBef>
              <a:spcAft>
                <a:spcPct val="0"/>
              </a:spcAft>
            </a:pPr>
            <a:r>
              <a:rPr lang="en-US" sz="1200" b="1" dirty="0">
                <a:solidFill>
                  <a:srgbClr val="000000"/>
                </a:solidFill>
                <a:latin typeface="Arial Narrow" pitchFamily="34" charset="0"/>
              </a:rPr>
              <a:t>Fueling </a:t>
            </a:r>
          </a:p>
          <a:p>
            <a:pPr algn="ctr" fontAlgn="base">
              <a:spcBef>
                <a:spcPct val="0"/>
              </a:spcBef>
              <a:spcAft>
                <a:spcPct val="0"/>
              </a:spcAft>
            </a:pPr>
            <a:r>
              <a:rPr lang="en-US" sz="1200" b="1" dirty="0">
                <a:solidFill>
                  <a:srgbClr val="000000"/>
                </a:solidFill>
                <a:latin typeface="Arial Narrow" pitchFamily="34" charset="0"/>
              </a:rPr>
              <a:t>in S5B</a:t>
            </a:r>
          </a:p>
        </p:txBody>
      </p:sp>
      <p:cxnSp>
        <p:nvCxnSpPr>
          <p:cNvPr id="86" name="AutoShape 31"/>
          <p:cNvCxnSpPr>
            <a:cxnSpLocks noChangeShapeType="1"/>
            <a:stCxn id="62" idx="3"/>
            <a:endCxn id="85" idx="1"/>
          </p:cNvCxnSpPr>
          <p:nvPr/>
        </p:nvCxnSpPr>
        <p:spPr bwMode="auto">
          <a:xfrm flipV="1">
            <a:off x="5633298" y="5292512"/>
            <a:ext cx="257180" cy="5339"/>
          </a:xfrm>
          <a:prstGeom prst="straightConnector1">
            <a:avLst/>
          </a:prstGeom>
          <a:noFill/>
          <a:ln w="38100">
            <a:solidFill>
              <a:schemeClr val="bg2"/>
            </a:solidFill>
            <a:round/>
            <a:headEnd/>
            <a:tailEnd type="triangle" w="med" len="med"/>
          </a:ln>
          <a:effectLst/>
        </p:spPr>
      </p:cxnSp>
      <p:sp>
        <p:nvSpPr>
          <p:cNvPr id="89" name="Text Box 18"/>
          <p:cNvSpPr txBox="1">
            <a:spLocks noChangeArrowheads="1"/>
          </p:cNvSpPr>
          <p:nvPr/>
        </p:nvSpPr>
        <p:spPr bwMode="auto">
          <a:xfrm>
            <a:off x="5868119" y="5618746"/>
            <a:ext cx="1031051" cy="553998"/>
          </a:xfrm>
          <a:prstGeom prst="rect">
            <a:avLst/>
          </a:prstGeom>
          <a:noFill/>
          <a:ln w="9525">
            <a:noFill/>
            <a:miter lim="800000"/>
            <a:headEnd/>
            <a:tailEnd/>
          </a:ln>
          <a:effectLst/>
        </p:spPr>
        <p:txBody>
          <a:bodyPr wrap="none">
            <a:spAutoFit/>
          </a:bodyPr>
          <a:lstStyle/>
          <a:p>
            <a:pPr fontAlgn="base">
              <a:spcBef>
                <a:spcPct val="0"/>
              </a:spcBef>
              <a:spcAft>
                <a:spcPct val="0"/>
              </a:spcAft>
              <a:buFontTx/>
              <a:buChar char="•"/>
            </a:pPr>
            <a:r>
              <a:rPr lang="en-US" sz="1000" dirty="0">
                <a:solidFill>
                  <a:srgbClr val="000000"/>
                </a:solidFill>
                <a:latin typeface="Arial Narrow" pitchFamily="34" charset="0"/>
              </a:rPr>
              <a:t> Air Barge to S5B</a:t>
            </a:r>
          </a:p>
          <a:p>
            <a:pPr fontAlgn="base">
              <a:spcBef>
                <a:spcPct val="0"/>
              </a:spcBef>
              <a:spcAft>
                <a:spcPct val="0"/>
              </a:spcAft>
              <a:buFontTx/>
              <a:buChar char="•"/>
            </a:pPr>
            <a:r>
              <a:rPr lang="en-US" sz="1000" dirty="0">
                <a:solidFill>
                  <a:srgbClr val="000000"/>
                </a:solidFill>
                <a:latin typeface="Arial Narrow" pitchFamily="34" charset="0"/>
              </a:rPr>
              <a:t> Load propellants</a:t>
            </a:r>
          </a:p>
          <a:p>
            <a:pPr fontAlgn="base">
              <a:spcBef>
                <a:spcPct val="0"/>
              </a:spcBef>
              <a:spcAft>
                <a:spcPct val="0"/>
              </a:spcAft>
              <a:buFontTx/>
              <a:buChar char="•"/>
            </a:pPr>
            <a:r>
              <a:rPr lang="en-US" sz="1000" dirty="0">
                <a:solidFill>
                  <a:srgbClr val="000000"/>
                </a:solidFill>
                <a:latin typeface="Arial Narrow" pitchFamily="34" charset="0"/>
              </a:rPr>
              <a:t> Mate to LV PAF</a:t>
            </a:r>
          </a:p>
        </p:txBody>
      </p:sp>
      <p:sp>
        <p:nvSpPr>
          <p:cNvPr id="90" name="Rectangle 30"/>
          <p:cNvSpPr>
            <a:spLocks noChangeArrowheads="1"/>
          </p:cNvSpPr>
          <p:nvPr/>
        </p:nvSpPr>
        <p:spPr bwMode="auto">
          <a:xfrm>
            <a:off x="7123531" y="4958775"/>
            <a:ext cx="960593" cy="639763"/>
          </a:xfrm>
          <a:prstGeom prst="rect">
            <a:avLst/>
          </a:prstGeom>
          <a:solidFill>
            <a:srgbClr val="FFCC99"/>
          </a:solidFill>
          <a:ln w="9525">
            <a:solidFill>
              <a:schemeClr val="tx1"/>
            </a:solidFill>
            <a:miter lim="800000"/>
            <a:headEnd/>
            <a:tailEnd/>
          </a:ln>
        </p:spPr>
        <p:txBody>
          <a:bodyPr anchor="ctr"/>
          <a:lstStyle/>
          <a:p>
            <a:pPr algn="ctr" fontAlgn="base">
              <a:spcBef>
                <a:spcPct val="0"/>
              </a:spcBef>
              <a:spcAft>
                <a:spcPct val="0"/>
              </a:spcAft>
            </a:pPr>
            <a:r>
              <a:rPr lang="en-US" sz="1200" b="1" dirty="0">
                <a:solidFill>
                  <a:srgbClr val="000000"/>
                </a:solidFill>
                <a:latin typeface="Arial Narrow" pitchFamily="34" charset="0"/>
              </a:rPr>
              <a:t>Mate to LV</a:t>
            </a:r>
          </a:p>
          <a:p>
            <a:pPr algn="ctr" fontAlgn="base">
              <a:spcBef>
                <a:spcPct val="0"/>
              </a:spcBef>
              <a:spcAft>
                <a:spcPct val="0"/>
              </a:spcAft>
            </a:pPr>
            <a:r>
              <a:rPr lang="en-US" sz="1200" b="1" dirty="0">
                <a:solidFill>
                  <a:srgbClr val="000000"/>
                </a:solidFill>
                <a:latin typeface="Arial Narrow" pitchFamily="34" charset="0"/>
              </a:rPr>
              <a:t> in BAF</a:t>
            </a:r>
          </a:p>
        </p:txBody>
      </p:sp>
      <p:grpSp>
        <p:nvGrpSpPr>
          <p:cNvPr id="2" name="Group 57"/>
          <p:cNvGrpSpPr>
            <a:grpSpLocks/>
          </p:cNvGrpSpPr>
          <p:nvPr/>
        </p:nvGrpSpPr>
        <p:grpSpPr bwMode="auto">
          <a:xfrm>
            <a:off x="8414643" y="4806676"/>
            <a:ext cx="531944" cy="920823"/>
            <a:chOff x="5668" y="1890"/>
            <a:chExt cx="416" cy="769"/>
          </a:xfrm>
        </p:grpSpPr>
        <p:pic>
          <p:nvPicPr>
            <p:cNvPr id="94" name="Picture 58"/>
            <p:cNvPicPr>
              <a:picLocks noChangeAspect="1" noChangeArrowheads="1"/>
            </p:cNvPicPr>
            <p:nvPr/>
          </p:nvPicPr>
          <p:blipFill>
            <a:blip r:embed="rId8" cstate="print"/>
            <a:srcRect/>
            <a:stretch>
              <a:fillRect/>
            </a:stretch>
          </p:blipFill>
          <p:spPr bwMode="auto">
            <a:xfrm>
              <a:off x="5668" y="1890"/>
              <a:ext cx="361" cy="769"/>
            </a:xfrm>
            <a:prstGeom prst="rect">
              <a:avLst/>
            </a:prstGeom>
            <a:noFill/>
            <a:ln w="12700">
              <a:noFill/>
              <a:miter lim="800000"/>
              <a:headEnd type="none" w="sm" len="sm"/>
              <a:tailEnd type="none" w="sm" len="sm"/>
            </a:ln>
            <a:effectLst/>
          </p:spPr>
        </p:pic>
        <p:sp>
          <p:nvSpPr>
            <p:cNvPr id="95" name="Rectangle 59"/>
            <p:cNvSpPr>
              <a:spLocks noChangeArrowheads="1"/>
            </p:cNvSpPr>
            <p:nvPr/>
          </p:nvSpPr>
          <p:spPr bwMode="auto">
            <a:xfrm flipH="1">
              <a:off x="5866" y="1911"/>
              <a:ext cx="218" cy="525"/>
            </a:xfrm>
            <a:prstGeom prst="rect">
              <a:avLst/>
            </a:prstGeom>
            <a:noFill/>
            <a:ln w="12700">
              <a:noFill/>
              <a:miter lim="800000"/>
              <a:headEnd type="none" w="sm" len="sm"/>
              <a:tailEnd type="none" w="sm" len="sm"/>
            </a:ln>
            <a:effectLst/>
          </p:spPr>
          <p:txBody>
            <a:bodyPr vert="eaVert" anchor="ctr"/>
            <a:lstStyle/>
            <a:p>
              <a:pPr fontAlgn="base">
                <a:spcBef>
                  <a:spcPct val="0"/>
                </a:spcBef>
                <a:spcAft>
                  <a:spcPct val="0"/>
                </a:spcAft>
              </a:pPr>
              <a:r>
                <a:rPr lang="en-US" sz="900" b="1" dirty="0">
                  <a:solidFill>
                    <a:srgbClr val="FFFFFF"/>
                  </a:solidFill>
                  <a:latin typeface="Arial" charset="0"/>
                </a:rPr>
                <a:t>Launch</a:t>
              </a:r>
            </a:p>
          </p:txBody>
        </p:sp>
      </p:grpSp>
      <p:cxnSp>
        <p:nvCxnSpPr>
          <p:cNvPr id="97" name="AutoShape 31"/>
          <p:cNvCxnSpPr>
            <a:cxnSpLocks noChangeShapeType="1"/>
            <a:stCxn id="85" idx="3"/>
            <a:endCxn id="90" idx="1"/>
          </p:cNvCxnSpPr>
          <p:nvPr/>
        </p:nvCxnSpPr>
        <p:spPr bwMode="auto">
          <a:xfrm flipV="1">
            <a:off x="6889173" y="5278657"/>
            <a:ext cx="234358" cy="13855"/>
          </a:xfrm>
          <a:prstGeom prst="straightConnector1">
            <a:avLst/>
          </a:prstGeom>
          <a:noFill/>
          <a:ln w="38100">
            <a:solidFill>
              <a:schemeClr val="bg2"/>
            </a:solidFill>
            <a:round/>
            <a:headEnd/>
            <a:tailEnd type="triangle" w="med" len="med"/>
          </a:ln>
          <a:effectLst/>
        </p:spPr>
      </p:cxnSp>
      <p:cxnSp>
        <p:nvCxnSpPr>
          <p:cNvPr id="101" name="AutoShape 31"/>
          <p:cNvCxnSpPr>
            <a:cxnSpLocks noChangeShapeType="1"/>
            <a:stCxn id="90" idx="3"/>
            <a:endCxn id="94" idx="1"/>
          </p:cNvCxnSpPr>
          <p:nvPr/>
        </p:nvCxnSpPr>
        <p:spPr bwMode="auto">
          <a:xfrm flipV="1">
            <a:off x="8084124" y="5267088"/>
            <a:ext cx="330519" cy="11569"/>
          </a:xfrm>
          <a:prstGeom prst="straightConnector1">
            <a:avLst/>
          </a:prstGeom>
          <a:noFill/>
          <a:ln w="38100">
            <a:solidFill>
              <a:schemeClr val="bg2"/>
            </a:solidFill>
            <a:round/>
            <a:headEnd/>
            <a:tailEnd type="triangle" w="med" len="med"/>
          </a:ln>
          <a:effectLst/>
        </p:spPr>
      </p:cxnSp>
      <p:sp>
        <p:nvSpPr>
          <p:cNvPr id="55" name="Text Box 45"/>
          <p:cNvSpPr txBox="1">
            <a:spLocks noChangeArrowheads="1"/>
          </p:cNvSpPr>
          <p:nvPr/>
        </p:nvSpPr>
        <p:spPr bwMode="auto">
          <a:xfrm>
            <a:off x="346844" y="5618746"/>
            <a:ext cx="1189137" cy="553998"/>
          </a:xfrm>
          <a:prstGeom prst="rect">
            <a:avLst/>
          </a:prstGeom>
          <a:noFill/>
          <a:ln w="9525">
            <a:noFill/>
            <a:miter lim="800000"/>
            <a:headEnd/>
            <a:tailEnd/>
          </a:ln>
          <a:effectLst/>
        </p:spPr>
        <p:txBody>
          <a:bodyPr wrap="square">
            <a:spAutoFit/>
          </a:bodyPr>
          <a:lstStyle/>
          <a:p>
            <a:pPr fontAlgn="base">
              <a:spcBef>
                <a:spcPct val="0"/>
              </a:spcBef>
              <a:spcAft>
                <a:spcPct val="0"/>
              </a:spcAft>
              <a:buFontTx/>
              <a:buChar char="•"/>
            </a:pPr>
            <a:r>
              <a:rPr lang="en-US" sz="1000" dirty="0">
                <a:solidFill>
                  <a:srgbClr val="000000"/>
                </a:solidFill>
                <a:latin typeface="Arial Narrow" pitchFamily="34" charset="0"/>
              </a:rPr>
              <a:t> Mass</a:t>
            </a:r>
          </a:p>
          <a:p>
            <a:pPr fontAlgn="base">
              <a:spcBef>
                <a:spcPct val="0"/>
              </a:spcBef>
              <a:spcAft>
                <a:spcPct val="0"/>
              </a:spcAft>
              <a:buFontTx/>
              <a:buChar char="•"/>
            </a:pPr>
            <a:r>
              <a:rPr lang="en-US" sz="1000" dirty="0">
                <a:solidFill>
                  <a:srgbClr val="000000"/>
                </a:solidFill>
                <a:latin typeface="Arial Narrow" pitchFamily="34" charset="0"/>
              </a:rPr>
              <a:t> Lateral CG</a:t>
            </a:r>
          </a:p>
          <a:p>
            <a:pPr fontAlgn="base">
              <a:spcBef>
                <a:spcPct val="0"/>
              </a:spcBef>
              <a:spcAft>
                <a:spcPct val="0"/>
              </a:spcAft>
              <a:buFontTx/>
              <a:buChar char="•"/>
            </a:pPr>
            <a:r>
              <a:rPr lang="en-US" sz="1000" dirty="0">
                <a:solidFill>
                  <a:srgbClr val="000000"/>
                </a:solidFill>
                <a:latin typeface="Arial Narrow" pitchFamily="34" charset="0"/>
              </a:rPr>
              <a:t> Move to container</a:t>
            </a:r>
          </a:p>
        </p:txBody>
      </p:sp>
      <p:pic>
        <p:nvPicPr>
          <p:cNvPr id="16385" name="Picture 1"/>
          <p:cNvPicPr>
            <a:picLocks noChangeAspect="1" noChangeArrowheads="1"/>
          </p:cNvPicPr>
          <p:nvPr/>
        </p:nvPicPr>
        <p:blipFill>
          <a:blip r:embed="rId9" cstate="print"/>
          <a:srcRect/>
          <a:stretch>
            <a:fillRect/>
          </a:stretch>
        </p:blipFill>
        <p:spPr bwMode="auto">
          <a:xfrm>
            <a:off x="7531375" y="885004"/>
            <a:ext cx="1227669" cy="1343189"/>
          </a:xfrm>
          <a:prstGeom prst="rect">
            <a:avLst/>
          </a:prstGeom>
          <a:noFill/>
          <a:ln w="9525" algn="in">
            <a:noFill/>
            <a:miter lim="800000"/>
            <a:headEnd/>
            <a:tailEnd/>
          </a:ln>
          <a:effectLst/>
        </p:spPr>
      </p:pic>
      <p:sp>
        <p:nvSpPr>
          <p:cNvPr id="56" name="Text Box 18"/>
          <p:cNvSpPr txBox="1">
            <a:spLocks noChangeArrowheads="1"/>
          </p:cNvSpPr>
          <p:nvPr/>
        </p:nvSpPr>
        <p:spPr bwMode="auto">
          <a:xfrm>
            <a:off x="7061044" y="5618746"/>
            <a:ext cx="1205779" cy="707886"/>
          </a:xfrm>
          <a:prstGeom prst="rect">
            <a:avLst/>
          </a:prstGeom>
          <a:noFill/>
          <a:ln w="9525">
            <a:noFill/>
            <a:miter lim="800000"/>
            <a:headEnd/>
            <a:tailEnd/>
          </a:ln>
          <a:effectLst/>
        </p:spPr>
        <p:txBody>
          <a:bodyPr wrap="none">
            <a:spAutoFit/>
          </a:bodyPr>
          <a:lstStyle/>
          <a:p>
            <a:pPr fontAlgn="base">
              <a:spcBef>
                <a:spcPct val="0"/>
              </a:spcBef>
              <a:spcAft>
                <a:spcPct val="0"/>
              </a:spcAft>
              <a:buFontTx/>
              <a:buChar char="•"/>
            </a:pPr>
            <a:r>
              <a:rPr lang="en-US" sz="1000" dirty="0">
                <a:solidFill>
                  <a:srgbClr val="000000"/>
                </a:solidFill>
                <a:latin typeface="Arial Narrow" pitchFamily="34" charset="0"/>
              </a:rPr>
              <a:t> Red Tag /Green Tag</a:t>
            </a:r>
          </a:p>
          <a:p>
            <a:pPr fontAlgn="base">
              <a:spcBef>
                <a:spcPct val="0"/>
              </a:spcBef>
              <a:spcAft>
                <a:spcPct val="0"/>
              </a:spcAft>
              <a:buFontTx/>
              <a:buChar char="•"/>
            </a:pPr>
            <a:r>
              <a:rPr lang="en-US" sz="1000" dirty="0">
                <a:solidFill>
                  <a:srgbClr val="000000"/>
                </a:solidFill>
                <a:latin typeface="Arial Narrow" pitchFamily="34" charset="0"/>
              </a:rPr>
              <a:t> CCU3 to BAF</a:t>
            </a:r>
          </a:p>
          <a:p>
            <a:pPr fontAlgn="base">
              <a:spcBef>
                <a:spcPct val="0"/>
              </a:spcBef>
              <a:spcAft>
                <a:spcPct val="0"/>
              </a:spcAft>
              <a:buFontTx/>
              <a:buChar char="•"/>
            </a:pPr>
            <a:r>
              <a:rPr lang="en-US" sz="1000" dirty="0">
                <a:solidFill>
                  <a:srgbClr val="000000"/>
                </a:solidFill>
                <a:latin typeface="Arial Narrow" pitchFamily="34" charset="0"/>
              </a:rPr>
              <a:t> Mate to LV</a:t>
            </a:r>
          </a:p>
          <a:p>
            <a:pPr fontAlgn="base">
              <a:spcBef>
                <a:spcPct val="0"/>
              </a:spcBef>
              <a:spcAft>
                <a:spcPct val="0"/>
              </a:spcAft>
              <a:buFontTx/>
              <a:buChar char="•"/>
            </a:pPr>
            <a:r>
              <a:rPr lang="en-US" sz="1000" dirty="0">
                <a:solidFill>
                  <a:srgbClr val="000000"/>
                </a:solidFill>
                <a:latin typeface="Arial Narrow" pitchFamily="34" charset="0"/>
              </a:rPr>
              <a:t> LVIF Test</a:t>
            </a:r>
          </a:p>
        </p:txBody>
      </p:sp>
      <p:pic>
        <p:nvPicPr>
          <p:cNvPr id="16387" name="Picture 3"/>
          <p:cNvPicPr>
            <a:picLocks noChangeAspect="1" noChangeArrowheads="1"/>
          </p:cNvPicPr>
          <p:nvPr/>
        </p:nvPicPr>
        <p:blipFill>
          <a:blip r:embed="rId10" cstate="print"/>
          <a:srcRect/>
          <a:stretch>
            <a:fillRect/>
          </a:stretch>
        </p:blipFill>
        <p:spPr bwMode="auto">
          <a:xfrm>
            <a:off x="7091855" y="4234441"/>
            <a:ext cx="1211317" cy="673397"/>
          </a:xfrm>
          <a:prstGeom prst="rect">
            <a:avLst/>
          </a:prstGeom>
          <a:noFill/>
          <a:ln w="9525" algn="in">
            <a:noFill/>
            <a:miter lim="800000"/>
            <a:headEnd/>
            <a:tailEnd/>
          </a:ln>
          <a:effectLst/>
        </p:spPr>
      </p:pic>
      <p:pic>
        <p:nvPicPr>
          <p:cNvPr id="16388" name="Picture 4"/>
          <p:cNvPicPr>
            <a:picLocks noChangeAspect="1" noChangeArrowheads="1"/>
          </p:cNvPicPr>
          <p:nvPr/>
        </p:nvPicPr>
        <p:blipFill>
          <a:blip r:embed="rId11" cstate="print"/>
          <a:srcRect/>
          <a:stretch>
            <a:fillRect/>
          </a:stretch>
        </p:blipFill>
        <p:spPr bwMode="auto">
          <a:xfrm>
            <a:off x="5887107" y="4211032"/>
            <a:ext cx="986659" cy="696807"/>
          </a:xfrm>
          <a:prstGeom prst="rect">
            <a:avLst/>
          </a:prstGeom>
          <a:noFill/>
          <a:ln w="9525" algn="in">
            <a:noFill/>
            <a:miter lim="800000"/>
            <a:headEnd/>
            <a:tailEnd/>
          </a:ln>
          <a:effectLst/>
        </p:spPr>
      </p:pic>
      <p:pic>
        <p:nvPicPr>
          <p:cNvPr id="64" name="Picture 2"/>
          <p:cNvPicPr>
            <a:picLocks noChangeAspect="1" noChangeArrowheads="1"/>
          </p:cNvPicPr>
          <p:nvPr/>
        </p:nvPicPr>
        <p:blipFill>
          <a:blip r:embed="rId2" cstate="print"/>
          <a:srcRect/>
          <a:stretch>
            <a:fillRect/>
          </a:stretch>
        </p:blipFill>
        <p:spPr bwMode="auto">
          <a:xfrm>
            <a:off x="4291303" y="4099036"/>
            <a:ext cx="506767" cy="830902"/>
          </a:xfrm>
          <a:prstGeom prst="rect">
            <a:avLst/>
          </a:prstGeom>
          <a:noFill/>
          <a:ln w="9525" algn="in">
            <a:noFill/>
            <a:miter lim="800000"/>
            <a:headEnd/>
            <a:tailEnd/>
          </a:ln>
          <a:effectLst/>
        </p:spPr>
      </p:pic>
      <p:sp>
        <p:nvSpPr>
          <p:cNvPr id="58" name="Rectangle 57"/>
          <p:cNvSpPr/>
          <p:nvPr/>
        </p:nvSpPr>
        <p:spPr bwMode="auto">
          <a:xfrm>
            <a:off x="194553" y="6634264"/>
            <a:ext cx="8404698" cy="223736"/>
          </a:xfrm>
          <a:prstGeom prst="rect">
            <a:avLst/>
          </a:prstGeom>
          <a:solidFill>
            <a:schemeClr val="bg1"/>
          </a:solidFill>
          <a:ln w="9525" cap="flat" cmpd="sng" algn="ctr">
            <a:noFill/>
            <a:prstDash val="solid"/>
            <a:round/>
            <a:headEnd type="none" w="sm" len="sm"/>
            <a:tailEnd type="stealth" w="lg" len="lg"/>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0552" y="132080"/>
            <a:ext cx="8275638" cy="462289"/>
          </a:xfrm>
        </p:spPr>
        <p:txBody>
          <a:bodyPr/>
          <a:lstStyle/>
          <a:p>
            <a:pPr algn="ctr"/>
            <a:r>
              <a:rPr lang="en-US" b="1" dirty="0" smtClean="0"/>
              <a:t>Summary</a:t>
            </a:r>
            <a:endParaRPr lang="en-US" b="1" dirty="0"/>
          </a:p>
        </p:txBody>
      </p:sp>
      <p:sp>
        <p:nvSpPr>
          <p:cNvPr id="3" name="Content Placeholder 2"/>
          <p:cNvSpPr>
            <a:spLocks noGrp="1"/>
          </p:cNvSpPr>
          <p:nvPr>
            <p:ph idx="1"/>
          </p:nvPr>
        </p:nvSpPr>
        <p:spPr>
          <a:xfrm>
            <a:off x="152184" y="826851"/>
            <a:ext cx="6589084" cy="5756829"/>
          </a:xfrm>
        </p:spPr>
        <p:txBody>
          <a:bodyPr/>
          <a:lstStyle/>
          <a:p>
            <a:pPr>
              <a:spcBef>
                <a:spcPts val="1800"/>
              </a:spcBef>
              <a:buSzPct val="60000"/>
              <a:buFont typeface="Arial Narrow" pitchFamily="34" charset="0"/>
              <a:buChar char="●"/>
            </a:pPr>
            <a:r>
              <a:rPr lang="en-US" dirty="0" smtClean="0">
                <a:latin typeface="+mj-lt"/>
              </a:rPr>
              <a:t>The Integration, Test, and Verification of a huge, cryogenic, segmented, deployable observatory is very challenging</a:t>
            </a:r>
          </a:p>
          <a:p>
            <a:pPr>
              <a:spcBef>
                <a:spcPts val="1800"/>
              </a:spcBef>
              <a:buSzPct val="60000"/>
              <a:buFont typeface="Arial Narrow" pitchFamily="34" charset="0"/>
              <a:buChar char="●"/>
            </a:pPr>
            <a:r>
              <a:rPr lang="en-US" dirty="0" smtClean="0">
                <a:latin typeface="+mj-lt"/>
                <a:cs typeface="Arial" pitchFamily="34" charset="0"/>
              </a:rPr>
              <a:t>A great deal of planning has been done for the many activities required, and the test equipment needed to support them is well into development</a:t>
            </a:r>
          </a:p>
          <a:p>
            <a:pPr>
              <a:spcBef>
                <a:spcPts val="1800"/>
              </a:spcBef>
              <a:buSzPct val="60000"/>
              <a:buFont typeface="Arial Narrow" pitchFamily="34" charset="0"/>
              <a:buChar char="●"/>
            </a:pPr>
            <a:r>
              <a:rPr lang="en-US" dirty="0" smtClean="0">
                <a:latin typeface="+mj-lt"/>
                <a:cs typeface="Arial" pitchFamily="34" charset="0"/>
              </a:rPr>
              <a:t>Great efforts will be made to streamline and reduce the risk (technical, cost/schedule) of the major activities</a:t>
            </a:r>
          </a:p>
          <a:p>
            <a:pPr>
              <a:spcBef>
                <a:spcPts val="1800"/>
              </a:spcBef>
              <a:buSzPct val="60000"/>
              <a:buFont typeface="Arial Narrow" pitchFamily="34" charset="0"/>
              <a:buChar char="●"/>
            </a:pPr>
            <a:r>
              <a:rPr lang="en-US" dirty="0" smtClean="0">
                <a:latin typeface="+mj-lt"/>
                <a:cs typeface="Arial" pitchFamily="34" charset="0"/>
              </a:rPr>
              <a:t>As always, flexibility is required in the I&amp;T program to work around issues that arise and continue to make progress</a:t>
            </a:r>
          </a:p>
          <a:p>
            <a:pPr>
              <a:spcBef>
                <a:spcPts val="1800"/>
              </a:spcBef>
              <a:buSzPct val="60000"/>
              <a:buFont typeface="Arial Narrow" pitchFamily="34" charset="0"/>
              <a:buChar char="●"/>
            </a:pPr>
            <a:r>
              <a:rPr lang="en-US" dirty="0" smtClean="0">
                <a:latin typeface="+mj-lt"/>
                <a:cs typeface="Arial" pitchFamily="34" charset="0"/>
              </a:rPr>
              <a:t>We look forward to delivering a spectacular, well tested and verified observatory for launch in 2018</a:t>
            </a:r>
          </a:p>
        </p:txBody>
      </p:sp>
      <p:sp>
        <p:nvSpPr>
          <p:cNvPr id="4" name="Date Placeholder 3"/>
          <p:cNvSpPr>
            <a:spLocks noGrp="1"/>
          </p:cNvSpPr>
          <p:nvPr>
            <p:ph type="dt" sz="half" idx="10"/>
          </p:nvPr>
        </p:nvSpPr>
        <p:spPr/>
        <p:txBody>
          <a:bodyPr/>
          <a:lstStyle/>
          <a:p>
            <a:pPr>
              <a:defRPr/>
            </a:pPr>
            <a:r>
              <a:rPr lang="en-US" smtClean="0"/>
              <a:t>16 Dec 2011</a:t>
            </a:r>
            <a:endParaRPr lang="en-US" dirty="0"/>
          </a:p>
        </p:txBody>
      </p:sp>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26</a:t>
            </a:fld>
            <a:endParaRPr lang="en-US" dirty="0"/>
          </a:p>
        </p:txBody>
      </p:sp>
      <p:sp>
        <p:nvSpPr>
          <p:cNvPr id="6" name="Footer Placeholder 5"/>
          <p:cNvSpPr>
            <a:spLocks noGrp="1"/>
          </p:cNvSpPr>
          <p:nvPr>
            <p:ph type="ftr" sz="quarter" idx="12"/>
          </p:nvPr>
        </p:nvSpPr>
        <p:spPr/>
        <p:txBody>
          <a:bodyPr/>
          <a:lstStyle/>
          <a:p>
            <a:pPr>
              <a:defRPr/>
            </a:pPr>
            <a:r>
              <a:rPr lang="en-US" smtClean="0"/>
              <a:t>Presentation to: GSFC Code 600 staff</a:t>
            </a:r>
            <a:endParaRPr lang="en-US" dirty="0"/>
          </a:p>
        </p:txBody>
      </p:sp>
      <p:pic>
        <p:nvPicPr>
          <p:cNvPr id="7" name="Picture 61" descr="009667"/>
          <p:cNvPicPr>
            <a:picLocks noChangeAspect="1" noChangeArrowheads="1"/>
          </p:cNvPicPr>
          <p:nvPr/>
        </p:nvPicPr>
        <p:blipFill>
          <a:blip r:embed="rId2" cstate="print"/>
          <a:srcRect/>
          <a:stretch>
            <a:fillRect/>
          </a:stretch>
        </p:blipFill>
        <p:spPr bwMode="auto">
          <a:xfrm>
            <a:off x="7412038" y="353811"/>
            <a:ext cx="934294" cy="3163911"/>
          </a:xfrm>
          <a:prstGeom prst="rect">
            <a:avLst/>
          </a:prstGeom>
          <a:noFill/>
        </p:spPr>
      </p:pic>
      <p:grpSp>
        <p:nvGrpSpPr>
          <p:cNvPr id="8" name="Group 57"/>
          <p:cNvGrpSpPr>
            <a:grpSpLocks noChangeAspect="1"/>
          </p:cNvGrpSpPr>
          <p:nvPr/>
        </p:nvGrpSpPr>
        <p:grpSpPr bwMode="auto">
          <a:xfrm>
            <a:off x="7237378" y="3771613"/>
            <a:ext cx="1634247" cy="2825803"/>
            <a:chOff x="5668" y="2475"/>
            <a:chExt cx="416" cy="783"/>
          </a:xfrm>
        </p:grpSpPr>
        <p:pic>
          <p:nvPicPr>
            <p:cNvPr id="9" name="Picture 58"/>
            <p:cNvPicPr>
              <a:picLocks noChangeAspect="1" noChangeArrowheads="1"/>
            </p:cNvPicPr>
            <p:nvPr/>
          </p:nvPicPr>
          <p:blipFill>
            <a:blip r:embed="rId3" cstate="print"/>
            <a:srcRect/>
            <a:stretch>
              <a:fillRect/>
            </a:stretch>
          </p:blipFill>
          <p:spPr bwMode="auto">
            <a:xfrm>
              <a:off x="5668" y="2489"/>
              <a:ext cx="361" cy="769"/>
            </a:xfrm>
            <a:prstGeom prst="rect">
              <a:avLst/>
            </a:prstGeom>
            <a:noFill/>
            <a:ln w="12700">
              <a:noFill/>
              <a:miter lim="800000"/>
              <a:headEnd type="none" w="sm" len="sm"/>
              <a:tailEnd type="none" w="sm" len="sm"/>
            </a:ln>
            <a:effectLst/>
          </p:spPr>
        </p:pic>
        <p:sp>
          <p:nvSpPr>
            <p:cNvPr id="10" name="Rectangle 59"/>
            <p:cNvSpPr>
              <a:spLocks noChangeArrowheads="1"/>
            </p:cNvSpPr>
            <p:nvPr/>
          </p:nvSpPr>
          <p:spPr bwMode="auto">
            <a:xfrm flipH="1">
              <a:off x="5866" y="2475"/>
              <a:ext cx="218" cy="525"/>
            </a:xfrm>
            <a:prstGeom prst="rect">
              <a:avLst/>
            </a:prstGeom>
            <a:noFill/>
            <a:ln w="12700">
              <a:noFill/>
              <a:miter lim="800000"/>
              <a:headEnd type="none" w="sm" len="sm"/>
              <a:tailEnd type="none" w="sm" len="sm"/>
            </a:ln>
            <a:effectLst/>
          </p:spPr>
          <p:txBody>
            <a:bodyPr vert="eaVert" anchor="ctr"/>
            <a:lstStyle/>
            <a:p>
              <a:pPr algn="ctr" eaLnBrk="0" fontAlgn="base" hangingPunct="0">
                <a:spcBef>
                  <a:spcPct val="0"/>
                </a:spcBef>
                <a:spcAft>
                  <a:spcPct val="0"/>
                </a:spcAft>
              </a:pPr>
              <a:r>
                <a:rPr lang="en-US" sz="1400" b="1" dirty="0">
                  <a:solidFill>
                    <a:srgbClr val="FFFFFF"/>
                  </a:solidFill>
                  <a:latin typeface="Arial" charset="0"/>
                </a:rPr>
                <a:t>Launch</a:t>
              </a:r>
            </a:p>
          </p:txBody>
        </p:sp>
      </p:gr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0552" y="132080"/>
            <a:ext cx="8275638" cy="462289"/>
          </a:xfrm>
        </p:spPr>
        <p:txBody>
          <a:bodyPr/>
          <a:lstStyle/>
          <a:p>
            <a:pPr algn="ctr"/>
            <a:r>
              <a:rPr lang="en-US" b="1" dirty="0" smtClean="0">
                <a:solidFill>
                  <a:srgbClr val="0000FF"/>
                </a:solidFill>
              </a:rPr>
              <a:t>Philosophical Notes</a:t>
            </a:r>
            <a:endParaRPr lang="en-US" b="1" dirty="0">
              <a:solidFill>
                <a:srgbClr val="0000FF"/>
              </a:solidFill>
            </a:endParaRPr>
          </a:p>
        </p:txBody>
      </p:sp>
      <p:sp>
        <p:nvSpPr>
          <p:cNvPr id="3" name="Content Placeholder 2"/>
          <p:cNvSpPr>
            <a:spLocks noGrp="1"/>
          </p:cNvSpPr>
          <p:nvPr>
            <p:ph idx="1"/>
          </p:nvPr>
        </p:nvSpPr>
        <p:spPr>
          <a:xfrm>
            <a:off x="375920" y="778213"/>
            <a:ext cx="8432800" cy="5805467"/>
          </a:xfrm>
        </p:spPr>
        <p:txBody>
          <a:bodyPr/>
          <a:lstStyle/>
          <a:p>
            <a:pPr>
              <a:buSzPct val="60000"/>
              <a:buFont typeface="Arial Narrow" pitchFamily="34" charset="0"/>
              <a:buChar char="●"/>
            </a:pPr>
            <a:r>
              <a:rPr lang="en-US" dirty="0" smtClean="0">
                <a:latin typeface="+mj-lt"/>
              </a:rPr>
              <a:t>As is typical, I&amp;T for JWST is a hierarchical process</a:t>
            </a:r>
          </a:p>
          <a:p>
            <a:pPr lvl="1">
              <a:buFont typeface="Arial Narrow" pitchFamily="34" charset="0"/>
              <a:buChar char="−"/>
            </a:pPr>
            <a:r>
              <a:rPr lang="en-US" sz="1800" dirty="0" smtClean="0">
                <a:latin typeface="+mj-lt"/>
              </a:rPr>
              <a:t>Lower level elements, developed and tested in parallel</a:t>
            </a:r>
          </a:p>
          <a:p>
            <a:pPr lvl="1">
              <a:buFont typeface="Arial Narrow" pitchFamily="34" charset="0"/>
              <a:buChar char="−"/>
            </a:pPr>
            <a:r>
              <a:rPr lang="en-US" sz="1800" dirty="0" smtClean="0">
                <a:latin typeface="+mj-lt"/>
              </a:rPr>
              <a:t>Integrated into higher level assemblies and tested again</a:t>
            </a:r>
          </a:p>
          <a:p>
            <a:pPr marL="1087438" lvl="2" indent="-338138">
              <a:buSzPct val="55000"/>
              <a:buFont typeface="Arial Narrow" pitchFamily="34" charset="0"/>
              <a:buChar char="●"/>
            </a:pPr>
            <a:r>
              <a:rPr lang="en-US" sz="1800" b="1" dirty="0" smtClean="0">
                <a:solidFill>
                  <a:schemeClr val="accent2">
                    <a:lumMod val="60000"/>
                    <a:lumOff val="40000"/>
                  </a:schemeClr>
                </a:solidFill>
                <a:latin typeface="+mj-lt"/>
              </a:rPr>
              <a:t>Subsystems → Science Instruments</a:t>
            </a:r>
          </a:p>
          <a:p>
            <a:pPr marL="1087438" lvl="2" indent="-338138">
              <a:buSzPct val="55000"/>
              <a:buFont typeface="Arial Narrow" pitchFamily="34" charset="0"/>
              <a:buChar char="●"/>
            </a:pPr>
            <a:r>
              <a:rPr lang="en-US" sz="1800" b="1" dirty="0" smtClean="0">
                <a:solidFill>
                  <a:schemeClr val="accent2">
                    <a:lumMod val="60000"/>
                    <a:lumOff val="40000"/>
                  </a:schemeClr>
                </a:solidFill>
                <a:latin typeface="+mj-lt"/>
              </a:rPr>
              <a:t>Four Science Instruments + Electronics + Structure… → ISIM</a:t>
            </a:r>
          </a:p>
          <a:p>
            <a:pPr marL="1087438" lvl="2" indent="-338138">
              <a:buSzPct val="55000"/>
              <a:buFont typeface="Arial Narrow" pitchFamily="34" charset="0"/>
              <a:buChar char="●"/>
            </a:pPr>
            <a:r>
              <a:rPr lang="en-US" sz="1800" b="1" dirty="0" smtClean="0">
                <a:solidFill>
                  <a:schemeClr val="accent2">
                    <a:lumMod val="60000"/>
                    <a:lumOff val="40000"/>
                  </a:schemeClr>
                </a:solidFill>
                <a:latin typeface="+mj-lt"/>
              </a:rPr>
              <a:t>ISIM + OTE → OTIS</a:t>
            </a:r>
          </a:p>
          <a:p>
            <a:pPr marL="1087438" lvl="2" indent="-338138">
              <a:buSzPct val="55000"/>
              <a:buFont typeface="Arial Narrow" pitchFamily="34" charset="0"/>
              <a:buChar char="●"/>
            </a:pPr>
            <a:r>
              <a:rPr lang="en-US" sz="1800" b="1" dirty="0" smtClean="0">
                <a:solidFill>
                  <a:schemeClr val="accent2">
                    <a:lumMod val="60000"/>
                    <a:lumOff val="40000"/>
                  </a:schemeClr>
                </a:solidFill>
                <a:latin typeface="+mj-lt"/>
              </a:rPr>
              <a:t>OTIS + Spacecraft → Observatory</a:t>
            </a:r>
          </a:p>
          <a:p>
            <a:pPr lvl="1">
              <a:buFont typeface="Arial Narrow" pitchFamily="34" charset="0"/>
              <a:buChar char="−"/>
            </a:pPr>
            <a:r>
              <a:rPr lang="en-US" sz="1800" dirty="0" smtClean="0">
                <a:latin typeface="+mj-lt"/>
              </a:rPr>
              <a:t>Verify performance requirements at the appropriate level of assembly</a:t>
            </a:r>
          </a:p>
          <a:p>
            <a:pPr lvl="1">
              <a:buFont typeface="Arial Narrow" pitchFamily="34" charset="0"/>
              <a:buChar char="−"/>
            </a:pPr>
            <a:r>
              <a:rPr lang="en-US" sz="1800" dirty="0" smtClean="0">
                <a:latin typeface="+mj-lt"/>
              </a:rPr>
              <a:t>Try to catch problems at the lowest level possible (easiest to fix)</a:t>
            </a:r>
          </a:p>
          <a:p>
            <a:pPr lvl="1">
              <a:buFont typeface="Arial Narrow" pitchFamily="34" charset="0"/>
              <a:buChar char="−"/>
            </a:pPr>
            <a:r>
              <a:rPr lang="en-US" sz="1800" dirty="0" smtClean="0">
                <a:latin typeface="+mj-lt"/>
              </a:rPr>
              <a:t>Provide independent cross-checks at the higher levels to confirm nothing went wrong in assembly</a:t>
            </a:r>
          </a:p>
          <a:p>
            <a:pPr>
              <a:spcBef>
                <a:spcPts val="1200"/>
              </a:spcBef>
              <a:buSzPct val="60000"/>
              <a:buFont typeface="Arial Narrow" pitchFamily="34" charset="0"/>
              <a:buChar char="●"/>
            </a:pPr>
            <a:r>
              <a:rPr lang="en-US" dirty="0" smtClean="0">
                <a:latin typeface="+mj-lt"/>
              </a:rPr>
              <a:t>For an observatory as complex as JWST</a:t>
            </a:r>
          </a:p>
          <a:p>
            <a:pPr lvl="1">
              <a:buFont typeface="Arial Narrow" pitchFamily="34" charset="0"/>
              <a:buChar char="−"/>
            </a:pPr>
            <a:r>
              <a:rPr lang="en-US" sz="1800" b="1" dirty="0" smtClean="0">
                <a:solidFill>
                  <a:srgbClr val="FF0000"/>
                </a:solidFill>
                <a:latin typeface="+mj-lt"/>
              </a:rPr>
              <a:t>There’s a lot of I….</a:t>
            </a:r>
          </a:p>
          <a:p>
            <a:pPr lvl="1">
              <a:buFont typeface="Arial Narrow" pitchFamily="34" charset="0"/>
              <a:buChar char="−"/>
            </a:pPr>
            <a:r>
              <a:rPr lang="en-US" sz="1800" b="1" dirty="0" smtClean="0">
                <a:solidFill>
                  <a:srgbClr val="FF0000"/>
                </a:solidFill>
                <a:latin typeface="+mj-lt"/>
              </a:rPr>
              <a:t>There’s a lot of T….</a:t>
            </a:r>
          </a:p>
        </p:txBody>
      </p:sp>
      <p:sp>
        <p:nvSpPr>
          <p:cNvPr id="4"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3</a:t>
            </a:fld>
            <a:endParaRPr lang="en-US" dirty="0"/>
          </a:p>
        </p:txBody>
      </p:sp>
      <p:sp>
        <p:nvSpPr>
          <p:cNvPr id="6" name="Footer Placeholder 5"/>
          <p:cNvSpPr>
            <a:spLocks noGrp="1"/>
          </p:cNvSpPr>
          <p:nvPr>
            <p:ph type="ftr" sz="quarter" idx="12"/>
          </p:nvPr>
        </p:nvSpPr>
        <p:spPr/>
        <p:txBody>
          <a:bodyPr/>
          <a:lstStyle/>
          <a:p>
            <a:pPr>
              <a:defRPr/>
            </a:pPr>
            <a:r>
              <a:rPr lang="en-US" dirty="0" smtClean="0"/>
              <a:t>SPIE Astronomical Telescopes and Instrumentation:  8442-90</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4" name="Picture 4" descr="0016"/>
          <p:cNvPicPr>
            <a:picLocks noChangeAspect="1" noChangeArrowheads="1"/>
          </p:cNvPicPr>
          <p:nvPr/>
        </p:nvPicPr>
        <p:blipFill>
          <a:blip r:embed="rId2" cstate="print"/>
          <a:srcRect l="11636" t="7529" r="11636" b="15059"/>
          <a:stretch>
            <a:fillRect/>
          </a:stretch>
        </p:blipFill>
        <p:spPr bwMode="auto">
          <a:xfrm>
            <a:off x="4114800" y="567976"/>
            <a:ext cx="1036834" cy="803624"/>
          </a:xfrm>
          <a:prstGeom prst="rect">
            <a:avLst/>
          </a:prstGeom>
          <a:noFill/>
        </p:spPr>
      </p:pic>
      <p:pic>
        <p:nvPicPr>
          <p:cNvPr id="93" name="Picture 3" descr="fk18"/>
          <p:cNvPicPr>
            <a:picLocks noChangeAspect="1" noChangeArrowheads="1"/>
          </p:cNvPicPr>
          <p:nvPr/>
        </p:nvPicPr>
        <p:blipFill>
          <a:blip r:embed="rId3" cstate="print"/>
          <a:srcRect l="2922" r="11685"/>
          <a:stretch>
            <a:fillRect/>
          </a:stretch>
        </p:blipFill>
        <p:spPr bwMode="auto">
          <a:xfrm rot="6962155">
            <a:off x="4154340" y="2125405"/>
            <a:ext cx="1234240" cy="1197937"/>
          </a:xfrm>
          <a:prstGeom prst="rect">
            <a:avLst/>
          </a:prstGeom>
          <a:noFill/>
        </p:spPr>
      </p:pic>
      <p:sp>
        <p:nvSpPr>
          <p:cNvPr id="37889" name="Rectangle 2"/>
          <p:cNvSpPr>
            <a:spLocks noGrp="1" noChangeArrowheads="1"/>
          </p:cNvSpPr>
          <p:nvPr>
            <p:ph type="title"/>
          </p:nvPr>
        </p:nvSpPr>
        <p:spPr>
          <a:xfrm>
            <a:off x="1060704" y="152400"/>
            <a:ext cx="7240334" cy="406400"/>
          </a:xfrm>
        </p:spPr>
        <p:txBody>
          <a:bodyPr/>
          <a:lstStyle/>
          <a:p>
            <a:pPr eaLnBrk="1" hangingPunct="1"/>
            <a:r>
              <a:rPr lang="en-US" dirty="0" smtClean="0">
                <a:solidFill>
                  <a:srgbClr val="0000FF"/>
                </a:solidFill>
              </a:rPr>
              <a:t>I&amp;T Overview - Responsibilities</a:t>
            </a:r>
          </a:p>
        </p:txBody>
      </p:sp>
      <p:sp>
        <p:nvSpPr>
          <p:cNvPr id="218" name="Rectangle 217"/>
          <p:cNvSpPr/>
          <p:nvPr/>
        </p:nvSpPr>
        <p:spPr bwMode="auto">
          <a:xfrm>
            <a:off x="187148" y="4281472"/>
            <a:ext cx="1381992" cy="952501"/>
          </a:xfrm>
          <a:prstGeom prst="rect">
            <a:avLst/>
          </a:prstGeom>
          <a:solidFill>
            <a:srgbClr val="99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000" dirty="0" smtClean="0">
                <a:solidFill>
                  <a:srgbClr val="000000"/>
                </a:solidFill>
              </a:rPr>
              <a:t>Sunshield IPT</a:t>
            </a:r>
          </a:p>
        </p:txBody>
      </p:sp>
      <p:sp>
        <p:nvSpPr>
          <p:cNvPr id="217" name="Rectangle 216"/>
          <p:cNvSpPr/>
          <p:nvPr/>
        </p:nvSpPr>
        <p:spPr bwMode="auto">
          <a:xfrm>
            <a:off x="1533524" y="2027761"/>
            <a:ext cx="2399541" cy="1215739"/>
          </a:xfrm>
          <a:prstGeom prst="rect">
            <a:avLst/>
          </a:prstGeom>
          <a:solidFill>
            <a:srgbClr val="99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000" dirty="0" smtClean="0">
                <a:solidFill>
                  <a:srgbClr val="000000"/>
                </a:solidFill>
              </a:rPr>
              <a:t>OTE IPT</a:t>
            </a:r>
          </a:p>
        </p:txBody>
      </p:sp>
      <p:sp>
        <p:nvSpPr>
          <p:cNvPr id="209" name="Rectangle 208"/>
          <p:cNvSpPr/>
          <p:nvPr/>
        </p:nvSpPr>
        <p:spPr bwMode="auto">
          <a:xfrm>
            <a:off x="4960900" y="1034103"/>
            <a:ext cx="2947555" cy="146511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000" dirty="0" smtClean="0">
                <a:solidFill>
                  <a:srgbClr val="000000"/>
                </a:solidFill>
              </a:rPr>
              <a:t>OTIS I&amp;T</a:t>
            </a:r>
          </a:p>
        </p:txBody>
      </p:sp>
      <p:sp>
        <p:nvSpPr>
          <p:cNvPr id="208" name="Rectangle 207"/>
          <p:cNvSpPr/>
          <p:nvPr/>
        </p:nvSpPr>
        <p:spPr bwMode="auto">
          <a:xfrm>
            <a:off x="283779" y="5347272"/>
            <a:ext cx="8683576" cy="1291937"/>
          </a:xfrm>
          <a:prstGeom prst="rect">
            <a:avLst/>
          </a:prstGeom>
          <a:solidFill>
            <a:srgbClr val="99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000" dirty="0" smtClean="0">
                <a:solidFill>
                  <a:srgbClr val="000000"/>
                </a:solidFill>
              </a:rPr>
              <a:t>Observatory I&amp;T	</a:t>
            </a:r>
          </a:p>
        </p:txBody>
      </p:sp>
      <p:pic>
        <p:nvPicPr>
          <p:cNvPr id="95" name="Picture 6"/>
          <p:cNvPicPr>
            <a:picLocks noChangeAspect="1" noChangeArrowheads="1"/>
          </p:cNvPicPr>
          <p:nvPr/>
        </p:nvPicPr>
        <p:blipFill>
          <a:blip r:embed="rId4" cstate="print"/>
          <a:srcRect/>
          <a:stretch>
            <a:fillRect/>
          </a:stretch>
        </p:blipFill>
        <p:spPr bwMode="auto">
          <a:xfrm>
            <a:off x="1933905" y="3754757"/>
            <a:ext cx="1811847" cy="1516403"/>
          </a:xfrm>
          <a:prstGeom prst="rect">
            <a:avLst/>
          </a:prstGeom>
          <a:noFill/>
          <a:ln w="9525">
            <a:noFill/>
            <a:miter lim="800000"/>
            <a:headEnd/>
            <a:tailEnd/>
          </a:ln>
          <a:effectLst/>
        </p:spPr>
      </p:pic>
      <p:sp>
        <p:nvSpPr>
          <p:cNvPr id="96" name="Rectangle 7"/>
          <p:cNvSpPr>
            <a:spLocks noChangeArrowheads="1"/>
          </p:cNvSpPr>
          <p:nvPr/>
        </p:nvSpPr>
        <p:spPr bwMode="auto">
          <a:xfrm flipH="1">
            <a:off x="2905124" y="2461262"/>
            <a:ext cx="980461" cy="709273"/>
          </a:xfrm>
          <a:prstGeom prst="rect">
            <a:avLst/>
          </a:prstGeom>
          <a:solidFill>
            <a:srgbClr val="86EA97"/>
          </a:solidFill>
          <a:ln w="12700">
            <a:noFill/>
            <a:miter lim="800000"/>
            <a:headEnd type="none" w="sm" len="sm"/>
            <a:tailEnd type="none" w="sm" len="sm"/>
          </a:ln>
          <a:effectLst/>
        </p:spPr>
        <p:txBody>
          <a:bodyPr wrap="none" lIns="0" tIns="0" rIns="0" bIns="0" anchor="b"/>
          <a:lstStyle/>
          <a:p>
            <a:pPr algn="r" eaLnBrk="1" hangingPunct="1"/>
            <a:r>
              <a:rPr lang="en-US" sz="800" dirty="0">
                <a:solidFill>
                  <a:srgbClr val="333399"/>
                </a:solidFill>
                <a:latin typeface="Arial" charset="0"/>
              </a:rPr>
              <a:t>GSFC </a:t>
            </a:r>
            <a:r>
              <a:rPr lang="en-US" sz="800" dirty="0" smtClean="0">
                <a:solidFill>
                  <a:srgbClr val="333399"/>
                </a:solidFill>
                <a:latin typeface="Arial" charset="0"/>
              </a:rPr>
              <a:t>29/SSDIF</a:t>
            </a:r>
            <a:endParaRPr lang="en-US" sz="800" dirty="0">
              <a:solidFill>
                <a:srgbClr val="333399"/>
              </a:solidFill>
              <a:latin typeface="Arial" charset="0"/>
            </a:endParaRPr>
          </a:p>
        </p:txBody>
      </p:sp>
      <p:sp>
        <p:nvSpPr>
          <p:cNvPr id="100" name="Rectangle 11"/>
          <p:cNvSpPr>
            <a:spLocks noChangeArrowheads="1"/>
          </p:cNvSpPr>
          <p:nvPr/>
        </p:nvSpPr>
        <p:spPr bwMode="auto">
          <a:xfrm flipH="1">
            <a:off x="1680108" y="2417749"/>
            <a:ext cx="896306" cy="761489"/>
          </a:xfrm>
          <a:prstGeom prst="rect">
            <a:avLst/>
          </a:prstGeom>
          <a:solidFill>
            <a:srgbClr val="CCFFFF"/>
          </a:solidFill>
          <a:ln w="12700">
            <a:noFill/>
            <a:miter lim="800000"/>
            <a:headEnd type="none" w="sm" len="sm"/>
            <a:tailEnd type="none" w="sm" len="sm"/>
          </a:ln>
          <a:effectLst/>
        </p:spPr>
        <p:txBody>
          <a:bodyPr wrap="none" lIns="0" tIns="0" rIns="0" bIns="0" anchor="b"/>
          <a:lstStyle/>
          <a:p>
            <a:pPr algn="r" eaLnBrk="1" hangingPunct="1"/>
            <a:r>
              <a:rPr lang="en-US" sz="800">
                <a:solidFill>
                  <a:srgbClr val="333399"/>
                </a:solidFill>
                <a:latin typeface="Arial" charset="0"/>
              </a:rPr>
              <a:t>NGST M8</a:t>
            </a:r>
          </a:p>
        </p:txBody>
      </p:sp>
      <p:grpSp>
        <p:nvGrpSpPr>
          <p:cNvPr id="2" name="Group 138"/>
          <p:cNvGrpSpPr/>
          <p:nvPr/>
        </p:nvGrpSpPr>
        <p:grpSpPr>
          <a:xfrm>
            <a:off x="1834539" y="843669"/>
            <a:ext cx="1377820" cy="854318"/>
            <a:chOff x="1834539" y="807093"/>
            <a:chExt cx="1377820" cy="854318"/>
          </a:xfrm>
        </p:grpSpPr>
        <p:sp>
          <p:nvSpPr>
            <p:cNvPr id="101" name="Rectangle 12"/>
            <p:cNvSpPr>
              <a:spLocks noChangeArrowheads="1"/>
            </p:cNvSpPr>
            <p:nvPr/>
          </p:nvSpPr>
          <p:spPr bwMode="auto">
            <a:xfrm flipH="1">
              <a:off x="1909843" y="952138"/>
              <a:ext cx="1302516" cy="709273"/>
            </a:xfrm>
            <a:prstGeom prst="rect">
              <a:avLst/>
            </a:prstGeom>
            <a:solidFill>
              <a:srgbClr val="86EA97"/>
            </a:solidFill>
            <a:ln w="12700">
              <a:noFill/>
              <a:miter lim="800000"/>
              <a:headEnd type="none" w="sm" len="sm"/>
              <a:tailEnd type="none" w="sm" len="sm"/>
            </a:ln>
            <a:effectLst/>
          </p:spPr>
          <p:txBody>
            <a:bodyPr wrap="none" lIns="0" tIns="0" rIns="0" bIns="0" anchor="b"/>
            <a:lstStyle/>
            <a:p>
              <a:pPr algn="r" eaLnBrk="1" hangingPunct="1"/>
              <a:r>
                <a:rPr lang="en-US" sz="800" dirty="0">
                  <a:solidFill>
                    <a:srgbClr val="333399"/>
                  </a:solidFill>
                  <a:latin typeface="Arial" charset="0"/>
                </a:rPr>
                <a:t>GSFC </a:t>
              </a:r>
              <a:r>
                <a:rPr lang="en-US" sz="800" dirty="0" smtClean="0">
                  <a:solidFill>
                    <a:srgbClr val="333399"/>
                  </a:solidFill>
                  <a:latin typeface="Arial" charset="0"/>
                </a:rPr>
                <a:t>29/SSDIF,15/SES,10</a:t>
              </a:r>
              <a:endParaRPr lang="en-US" sz="800" dirty="0">
                <a:solidFill>
                  <a:srgbClr val="333399"/>
                </a:solidFill>
                <a:latin typeface="Arial" charset="0"/>
              </a:endParaRPr>
            </a:p>
          </p:txBody>
        </p:sp>
        <p:sp>
          <p:nvSpPr>
            <p:cNvPr id="102" name="Rectangle 13"/>
            <p:cNvSpPr>
              <a:spLocks noChangeArrowheads="1"/>
            </p:cNvSpPr>
            <p:nvPr/>
          </p:nvSpPr>
          <p:spPr bwMode="auto">
            <a:xfrm flipH="1">
              <a:off x="1834539" y="807093"/>
              <a:ext cx="1299119" cy="709273"/>
            </a:xfrm>
            <a:prstGeom prst="rect">
              <a:avLst/>
            </a:prstGeom>
            <a:gradFill rotWithShape="1">
              <a:gsLst>
                <a:gs pos="0">
                  <a:srgbClr val="B3FDA9">
                    <a:gamma/>
                    <a:shade val="46275"/>
                    <a:invGamma/>
                  </a:srgbClr>
                </a:gs>
                <a:gs pos="50000">
                  <a:srgbClr val="B3FDA9"/>
                </a:gs>
                <a:gs pos="100000">
                  <a:srgbClr val="B3FDA9">
                    <a:gamma/>
                    <a:shade val="46275"/>
                    <a:invGamma/>
                  </a:srgbClr>
                </a:gs>
              </a:gsLst>
              <a:lin ang="5400000" scaled="1"/>
            </a:gradFill>
            <a:ln w="12700">
              <a:noFill/>
              <a:miter lim="800000"/>
              <a:headEnd type="none" w="sm" len="sm"/>
              <a:tailEnd type="none" w="sm" len="sm"/>
            </a:ln>
            <a:effectLst/>
          </p:spPr>
          <p:txBody>
            <a:bodyPr wrap="none" anchor="ctr"/>
            <a:lstStyle/>
            <a:p>
              <a:pPr algn="ctr" eaLnBrk="1" hangingPunct="1"/>
              <a:r>
                <a:rPr lang="en-US" sz="1100" dirty="0">
                  <a:solidFill>
                    <a:srgbClr val="000000"/>
                  </a:solidFill>
                  <a:latin typeface="Arial" charset="0"/>
                </a:rPr>
                <a:t>ISIM I&amp;T</a:t>
              </a:r>
            </a:p>
          </p:txBody>
        </p:sp>
      </p:grpSp>
      <p:sp>
        <p:nvSpPr>
          <p:cNvPr id="99" name="Rectangle 10"/>
          <p:cNvSpPr>
            <a:spLocks noChangeArrowheads="1"/>
          </p:cNvSpPr>
          <p:nvPr/>
        </p:nvSpPr>
        <p:spPr bwMode="auto">
          <a:xfrm flipH="1">
            <a:off x="491227" y="5643711"/>
            <a:ext cx="1184872" cy="810685"/>
          </a:xfrm>
          <a:prstGeom prst="rect">
            <a:avLst/>
          </a:prstGeom>
          <a:solidFill>
            <a:srgbClr val="CCFFFF"/>
          </a:solidFill>
          <a:ln w="12700">
            <a:noFill/>
            <a:miter lim="800000"/>
            <a:headEnd type="none" w="sm" len="sm"/>
            <a:tailEnd type="none" w="sm" len="sm"/>
          </a:ln>
          <a:effectLst/>
        </p:spPr>
        <p:txBody>
          <a:bodyPr wrap="none" lIns="0" tIns="0" rIns="0" bIns="0" anchor="b"/>
          <a:lstStyle/>
          <a:p>
            <a:pPr algn="r" eaLnBrk="1" hangingPunct="1"/>
            <a:r>
              <a:rPr lang="en-US" sz="800" dirty="0">
                <a:solidFill>
                  <a:srgbClr val="333399"/>
                </a:solidFill>
                <a:latin typeface="Arial" charset="0"/>
              </a:rPr>
              <a:t>NGST M8</a:t>
            </a:r>
          </a:p>
        </p:txBody>
      </p:sp>
      <p:sp>
        <p:nvSpPr>
          <p:cNvPr id="103" name="Rectangle 14"/>
          <p:cNvSpPr>
            <a:spLocks noChangeArrowheads="1"/>
          </p:cNvSpPr>
          <p:nvPr/>
        </p:nvSpPr>
        <p:spPr bwMode="auto">
          <a:xfrm flipH="1">
            <a:off x="441675" y="5567856"/>
            <a:ext cx="1184872" cy="758902"/>
          </a:xfrm>
          <a:prstGeom prst="rect">
            <a:avLst/>
          </a:prstGeom>
          <a:gradFill rotWithShape="0">
            <a:gsLst>
              <a:gs pos="0">
                <a:srgbClr val="CDEBFF">
                  <a:gamma/>
                  <a:shade val="80000"/>
                  <a:invGamma/>
                </a:srgbClr>
              </a:gs>
              <a:gs pos="50000">
                <a:srgbClr val="CDEBFF"/>
              </a:gs>
              <a:gs pos="100000">
                <a:srgbClr val="CDEBFF">
                  <a:gamma/>
                  <a:shade val="80000"/>
                  <a:invGamma/>
                </a:srgbClr>
              </a:gs>
            </a:gsLst>
            <a:lin ang="5400000" scaled="1"/>
          </a:gradFill>
          <a:ln w="12700">
            <a:noFill/>
            <a:miter lim="800000"/>
            <a:headEnd type="none" w="sm" len="sm"/>
            <a:tailEnd type="none" w="sm" len="sm"/>
          </a:ln>
          <a:effectLst/>
        </p:spPr>
        <p:txBody>
          <a:bodyPr anchor="ctr"/>
          <a:lstStyle/>
          <a:p>
            <a:pPr algn="ctr" eaLnBrk="1" hangingPunct="1"/>
            <a:r>
              <a:rPr lang="en-US" sz="1100" dirty="0">
                <a:solidFill>
                  <a:srgbClr val="000000"/>
                </a:solidFill>
                <a:latin typeface="Arial" charset="0"/>
              </a:rPr>
              <a:t>Spacecraft </a:t>
            </a:r>
            <a:r>
              <a:rPr lang="en-US" sz="1100" dirty="0" smtClean="0">
                <a:solidFill>
                  <a:srgbClr val="000000"/>
                </a:solidFill>
                <a:latin typeface="Arial" charset="0"/>
              </a:rPr>
              <a:t>Bus I&amp;T</a:t>
            </a:r>
            <a:endParaRPr lang="en-US" sz="1100" dirty="0">
              <a:solidFill>
                <a:srgbClr val="000000"/>
              </a:solidFill>
              <a:latin typeface="Arial" charset="0"/>
            </a:endParaRPr>
          </a:p>
        </p:txBody>
      </p:sp>
      <p:sp>
        <p:nvSpPr>
          <p:cNvPr id="104" name="Rectangle 15"/>
          <p:cNvSpPr>
            <a:spLocks noChangeArrowheads="1"/>
          </p:cNvSpPr>
          <p:nvPr/>
        </p:nvSpPr>
        <p:spPr bwMode="auto">
          <a:xfrm>
            <a:off x="2838450" y="2271253"/>
            <a:ext cx="955320" cy="757137"/>
          </a:xfrm>
          <a:prstGeom prst="rect">
            <a:avLst/>
          </a:prstGeom>
          <a:gradFill rotWithShape="1">
            <a:gsLst>
              <a:gs pos="0">
                <a:srgbClr val="CCCCFF">
                  <a:gamma/>
                  <a:shade val="46275"/>
                  <a:invGamma/>
                </a:srgbClr>
              </a:gs>
              <a:gs pos="50000">
                <a:srgbClr val="CCCCFF"/>
              </a:gs>
              <a:gs pos="100000">
                <a:srgbClr val="CCCCFF">
                  <a:gamma/>
                  <a:shade val="46275"/>
                  <a:invGamma/>
                </a:srgbClr>
              </a:gs>
            </a:gsLst>
            <a:lin ang="5400000" scaled="1"/>
          </a:gradFill>
          <a:ln w="12700" algn="ctr">
            <a:noFill/>
            <a:miter lim="800000"/>
            <a:headEnd type="none" w="sm" len="sm"/>
            <a:tailEnd type="none" w="sm" len="sm"/>
          </a:ln>
          <a:effectLst/>
        </p:spPr>
        <p:txBody>
          <a:bodyPr anchor="ctr"/>
          <a:lstStyle/>
          <a:p>
            <a:pPr algn="ctr" eaLnBrk="1" hangingPunct="1"/>
            <a:r>
              <a:rPr lang="en-US" sz="1100" dirty="0" smtClean="0">
                <a:solidFill>
                  <a:srgbClr val="000000"/>
                </a:solidFill>
                <a:latin typeface="Arial" charset="0"/>
              </a:rPr>
              <a:t>OTE Optics</a:t>
            </a:r>
            <a:endParaRPr lang="en-US" sz="1100" dirty="0">
              <a:solidFill>
                <a:srgbClr val="000000"/>
              </a:solidFill>
              <a:latin typeface="Arial" charset="0"/>
            </a:endParaRPr>
          </a:p>
          <a:p>
            <a:pPr algn="ctr" eaLnBrk="1" hangingPunct="1"/>
            <a:r>
              <a:rPr lang="en-US" sz="1100" dirty="0" smtClean="0">
                <a:solidFill>
                  <a:srgbClr val="000000"/>
                </a:solidFill>
                <a:latin typeface="Arial" charset="0"/>
              </a:rPr>
              <a:t>Integration</a:t>
            </a:r>
            <a:endParaRPr lang="en-US" sz="1100" dirty="0">
              <a:solidFill>
                <a:srgbClr val="000000"/>
              </a:solidFill>
              <a:latin typeface="Arial" charset="0"/>
            </a:endParaRPr>
          </a:p>
        </p:txBody>
      </p:sp>
      <p:grpSp>
        <p:nvGrpSpPr>
          <p:cNvPr id="3" name="Group 194"/>
          <p:cNvGrpSpPr/>
          <p:nvPr/>
        </p:nvGrpSpPr>
        <p:grpSpPr>
          <a:xfrm>
            <a:off x="258813" y="4486228"/>
            <a:ext cx="1257932" cy="704921"/>
            <a:chOff x="269085" y="5888603"/>
            <a:chExt cx="1257932" cy="704921"/>
          </a:xfrm>
        </p:grpSpPr>
        <p:sp>
          <p:nvSpPr>
            <p:cNvPr id="98" name="Rectangle 9"/>
            <p:cNvSpPr>
              <a:spLocks noChangeArrowheads="1"/>
            </p:cNvSpPr>
            <p:nvPr/>
          </p:nvSpPr>
          <p:spPr bwMode="auto">
            <a:xfrm flipH="1">
              <a:off x="342145" y="6006090"/>
              <a:ext cx="1184872" cy="587434"/>
            </a:xfrm>
            <a:prstGeom prst="rect">
              <a:avLst/>
            </a:prstGeom>
            <a:solidFill>
              <a:srgbClr val="CCFFFF"/>
            </a:solidFill>
            <a:ln w="12700">
              <a:noFill/>
              <a:miter lim="800000"/>
              <a:headEnd type="none" w="sm" len="sm"/>
              <a:tailEnd type="none" w="sm" len="sm"/>
            </a:ln>
            <a:effectLst/>
          </p:spPr>
          <p:txBody>
            <a:bodyPr wrap="none" lIns="0" tIns="0" rIns="0" bIns="0" anchor="b"/>
            <a:lstStyle/>
            <a:p>
              <a:pPr algn="r" eaLnBrk="1" hangingPunct="1"/>
              <a:r>
                <a:rPr lang="en-US" sz="800" dirty="0">
                  <a:solidFill>
                    <a:srgbClr val="333399"/>
                  </a:solidFill>
                  <a:latin typeface="Arial" charset="0"/>
                </a:rPr>
                <a:t>NGST M8</a:t>
              </a:r>
            </a:p>
          </p:txBody>
        </p:sp>
        <p:sp>
          <p:nvSpPr>
            <p:cNvPr id="105" name="Rectangle 16"/>
            <p:cNvSpPr>
              <a:spLocks noChangeArrowheads="1"/>
            </p:cNvSpPr>
            <p:nvPr/>
          </p:nvSpPr>
          <p:spPr bwMode="auto">
            <a:xfrm flipH="1">
              <a:off x="269085" y="5888603"/>
              <a:ext cx="1184873" cy="564227"/>
            </a:xfrm>
            <a:prstGeom prst="rect">
              <a:avLst/>
            </a:prstGeom>
            <a:gradFill rotWithShape="0">
              <a:gsLst>
                <a:gs pos="0">
                  <a:srgbClr val="CDEBFF">
                    <a:gamma/>
                    <a:shade val="80000"/>
                    <a:invGamma/>
                  </a:srgbClr>
                </a:gs>
                <a:gs pos="50000">
                  <a:srgbClr val="CDEBFF"/>
                </a:gs>
                <a:gs pos="100000">
                  <a:srgbClr val="CDEBFF">
                    <a:gamma/>
                    <a:shade val="80000"/>
                    <a:invGamma/>
                  </a:srgbClr>
                </a:gs>
              </a:gsLst>
              <a:lin ang="5400000" scaled="1"/>
            </a:gradFill>
            <a:ln w="12700">
              <a:noFill/>
              <a:miter lim="800000"/>
              <a:headEnd type="none" w="sm" len="sm"/>
              <a:tailEnd type="none" w="sm" len="sm"/>
            </a:ln>
            <a:effectLst/>
          </p:spPr>
          <p:txBody>
            <a:bodyPr anchor="ctr"/>
            <a:lstStyle/>
            <a:p>
              <a:pPr algn="ctr" eaLnBrk="1" hangingPunct="1"/>
              <a:r>
                <a:rPr lang="en-US" sz="1100">
                  <a:solidFill>
                    <a:srgbClr val="000000"/>
                  </a:solidFill>
                  <a:latin typeface="Arial" charset="0"/>
                </a:rPr>
                <a:t>Sunshield I&amp;T</a:t>
              </a:r>
            </a:p>
          </p:txBody>
        </p:sp>
      </p:grpSp>
      <p:sp>
        <p:nvSpPr>
          <p:cNvPr id="106" name="Rectangle 17"/>
          <p:cNvSpPr>
            <a:spLocks noChangeArrowheads="1"/>
          </p:cNvSpPr>
          <p:nvPr/>
        </p:nvSpPr>
        <p:spPr bwMode="auto">
          <a:xfrm flipH="1">
            <a:off x="1601408" y="2272703"/>
            <a:ext cx="905050" cy="761489"/>
          </a:xfrm>
          <a:prstGeom prst="rect">
            <a:avLst/>
          </a:prstGeom>
          <a:gradFill rotWithShape="0">
            <a:gsLst>
              <a:gs pos="0">
                <a:srgbClr val="CDEBFF">
                  <a:gamma/>
                  <a:shade val="80000"/>
                  <a:invGamma/>
                </a:srgbClr>
              </a:gs>
              <a:gs pos="50000">
                <a:srgbClr val="CDEBFF"/>
              </a:gs>
              <a:gs pos="100000">
                <a:srgbClr val="CDEBFF">
                  <a:gamma/>
                  <a:shade val="80000"/>
                  <a:invGamma/>
                </a:srgbClr>
              </a:gs>
            </a:gsLst>
            <a:lin ang="5400000" scaled="1"/>
          </a:gradFill>
          <a:ln w="12700">
            <a:noFill/>
            <a:miter lim="800000"/>
            <a:headEnd type="none" w="sm" len="sm"/>
            <a:tailEnd type="none" w="sm" len="sm"/>
          </a:ln>
          <a:effectLst/>
        </p:spPr>
        <p:txBody>
          <a:bodyPr anchor="ctr"/>
          <a:lstStyle/>
          <a:p>
            <a:pPr algn="ctr" eaLnBrk="1" hangingPunct="1"/>
            <a:r>
              <a:rPr lang="en-US" sz="1100" dirty="0" smtClean="0">
                <a:solidFill>
                  <a:srgbClr val="000000"/>
                </a:solidFill>
                <a:latin typeface="Arial" charset="0"/>
              </a:rPr>
              <a:t>OTE Structures </a:t>
            </a:r>
            <a:r>
              <a:rPr lang="en-US" sz="1100" dirty="0">
                <a:solidFill>
                  <a:srgbClr val="000000"/>
                </a:solidFill>
                <a:latin typeface="Arial" charset="0"/>
              </a:rPr>
              <a:t>I&amp;T</a:t>
            </a:r>
          </a:p>
        </p:txBody>
      </p:sp>
      <p:cxnSp>
        <p:nvCxnSpPr>
          <p:cNvPr id="107" name="AutoShape 18"/>
          <p:cNvCxnSpPr>
            <a:cxnSpLocks noChangeShapeType="1"/>
            <a:stCxn id="103" idx="1"/>
            <a:endCxn id="113" idx="3"/>
          </p:cNvCxnSpPr>
          <p:nvPr/>
        </p:nvCxnSpPr>
        <p:spPr bwMode="auto">
          <a:xfrm>
            <a:off x="1626547" y="5947307"/>
            <a:ext cx="486029" cy="1290"/>
          </a:xfrm>
          <a:prstGeom prst="bentConnector3">
            <a:avLst>
              <a:gd name="adj1" fmla="val 50000"/>
            </a:avLst>
          </a:prstGeom>
          <a:noFill/>
          <a:ln w="57150">
            <a:solidFill>
              <a:srgbClr val="336699"/>
            </a:solidFill>
            <a:miter lim="800000"/>
            <a:headEnd/>
            <a:tailEnd type="triangle" w="med" len="med"/>
          </a:ln>
          <a:effectLst/>
        </p:spPr>
      </p:cxnSp>
      <p:cxnSp>
        <p:nvCxnSpPr>
          <p:cNvPr id="108" name="AutoShape 19"/>
          <p:cNvCxnSpPr>
            <a:cxnSpLocks noChangeShapeType="1"/>
            <a:stCxn id="105" idx="1"/>
            <a:endCxn id="113" idx="3"/>
          </p:cNvCxnSpPr>
          <p:nvPr/>
        </p:nvCxnSpPr>
        <p:spPr bwMode="auto">
          <a:xfrm>
            <a:off x="1443686" y="4768342"/>
            <a:ext cx="668890" cy="1180255"/>
          </a:xfrm>
          <a:prstGeom prst="bentConnector3">
            <a:avLst>
              <a:gd name="adj1" fmla="val 50000"/>
            </a:avLst>
          </a:prstGeom>
          <a:noFill/>
          <a:ln w="57150">
            <a:solidFill>
              <a:srgbClr val="336699"/>
            </a:solidFill>
            <a:miter lim="800000"/>
            <a:headEnd/>
            <a:tailEnd type="triangle" w="med" len="med"/>
          </a:ln>
          <a:effectLst/>
        </p:spPr>
      </p:cxnSp>
      <p:cxnSp>
        <p:nvCxnSpPr>
          <p:cNvPr id="109" name="AutoShape 20"/>
          <p:cNvCxnSpPr>
            <a:cxnSpLocks noChangeShapeType="1"/>
            <a:stCxn id="106" idx="1"/>
            <a:endCxn id="104" idx="1"/>
          </p:cNvCxnSpPr>
          <p:nvPr/>
        </p:nvCxnSpPr>
        <p:spPr bwMode="auto">
          <a:xfrm flipV="1">
            <a:off x="2506458" y="2649822"/>
            <a:ext cx="331992" cy="3626"/>
          </a:xfrm>
          <a:prstGeom prst="straightConnector1">
            <a:avLst/>
          </a:prstGeom>
          <a:noFill/>
          <a:ln w="57150">
            <a:solidFill>
              <a:srgbClr val="336699"/>
            </a:solidFill>
            <a:round/>
            <a:headEnd/>
            <a:tailEnd type="triangle" w="med" len="med"/>
          </a:ln>
          <a:effectLst/>
        </p:spPr>
      </p:cxnSp>
      <p:cxnSp>
        <p:nvCxnSpPr>
          <p:cNvPr id="110" name="AutoShape 21"/>
          <p:cNvCxnSpPr>
            <a:cxnSpLocks noChangeShapeType="1"/>
            <a:stCxn id="102" idx="1"/>
            <a:endCxn id="134" idx="3"/>
          </p:cNvCxnSpPr>
          <p:nvPr/>
        </p:nvCxnSpPr>
        <p:spPr bwMode="auto">
          <a:xfrm>
            <a:off x="3133658" y="1198306"/>
            <a:ext cx="1937108" cy="580122"/>
          </a:xfrm>
          <a:prstGeom prst="bentConnector3">
            <a:avLst>
              <a:gd name="adj1" fmla="val 50000"/>
            </a:avLst>
          </a:prstGeom>
          <a:noFill/>
          <a:ln w="57150">
            <a:solidFill>
              <a:srgbClr val="336699"/>
            </a:solidFill>
            <a:miter lim="800000"/>
            <a:headEnd/>
            <a:tailEnd type="triangle" w="med" len="med"/>
          </a:ln>
          <a:effectLst/>
        </p:spPr>
      </p:cxnSp>
      <p:sp>
        <p:nvSpPr>
          <p:cNvPr id="170" name="Rectangle 23"/>
          <p:cNvSpPr>
            <a:spLocks noChangeArrowheads="1"/>
          </p:cNvSpPr>
          <p:nvPr/>
        </p:nvSpPr>
        <p:spPr bwMode="auto">
          <a:xfrm flipH="1">
            <a:off x="5158331" y="1306865"/>
            <a:ext cx="1153377" cy="1136009"/>
          </a:xfrm>
          <a:prstGeom prst="rect">
            <a:avLst/>
          </a:prstGeom>
          <a:solidFill>
            <a:srgbClr val="73E786"/>
          </a:solidFill>
          <a:ln w="12700">
            <a:noFill/>
            <a:miter lim="800000"/>
            <a:headEnd type="none" w="sm" len="sm"/>
            <a:tailEnd type="none" w="sm" len="sm"/>
          </a:ln>
          <a:effectLst/>
        </p:spPr>
        <p:txBody>
          <a:bodyPr wrap="none" lIns="0" tIns="0" rIns="0" bIns="0" anchor="b"/>
          <a:lstStyle/>
          <a:p>
            <a:pPr algn="r" eaLnBrk="1" hangingPunct="1"/>
            <a:r>
              <a:rPr lang="en-US" sz="800" dirty="0">
                <a:solidFill>
                  <a:srgbClr val="333399"/>
                </a:solidFill>
                <a:latin typeface="Arial" charset="0"/>
              </a:rPr>
              <a:t>GSFC </a:t>
            </a:r>
            <a:r>
              <a:rPr lang="en-US" sz="800" dirty="0" smtClean="0">
                <a:solidFill>
                  <a:srgbClr val="333399"/>
                </a:solidFill>
                <a:latin typeface="Arial" charset="0"/>
              </a:rPr>
              <a:t>SSDIF, 10, 29</a:t>
            </a:r>
            <a:endParaRPr lang="en-US" sz="800" dirty="0">
              <a:solidFill>
                <a:srgbClr val="333399"/>
              </a:solidFill>
              <a:latin typeface="Arial" charset="0"/>
            </a:endParaRPr>
          </a:p>
        </p:txBody>
      </p:sp>
      <p:sp>
        <p:nvSpPr>
          <p:cNvPr id="97" name="Rectangle 8"/>
          <p:cNvSpPr>
            <a:spLocks noChangeArrowheads="1"/>
          </p:cNvSpPr>
          <p:nvPr/>
        </p:nvSpPr>
        <p:spPr bwMode="auto">
          <a:xfrm flipH="1">
            <a:off x="2194897" y="5655906"/>
            <a:ext cx="1338526" cy="816435"/>
          </a:xfrm>
          <a:prstGeom prst="rect">
            <a:avLst/>
          </a:prstGeom>
          <a:solidFill>
            <a:srgbClr val="CCFFFF"/>
          </a:solidFill>
          <a:ln w="12700">
            <a:noFill/>
            <a:miter lim="800000"/>
            <a:headEnd type="none" w="sm" len="sm"/>
            <a:tailEnd type="none" w="sm" len="sm"/>
          </a:ln>
          <a:effectLst/>
        </p:spPr>
        <p:txBody>
          <a:bodyPr wrap="none" lIns="0" tIns="0" rIns="0" bIns="0" anchor="b"/>
          <a:lstStyle/>
          <a:p>
            <a:pPr algn="r" eaLnBrk="1" hangingPunct="1"/>
            <a:r>
              <a:rPr lang="en-US" sz="800" dirty="0">
                <a:solidFill>
                  <a:srgbClr val="333399"/>
                </a:solidFill>
                <a:latin typeface="Arial" charset="0"/>
              </a:rPr>
              <a:t>NGST M8, </a:t>
            </a:r>
            <a:r>
              <a:rPr lang="en-US" sz="800" dirty="0" smtClean="0">
                <a:solidFill>
                  <a:srgbClr val="333399"/>
                </a:solidFill>
                <a:latin typeface="Arial" charset="0"/>
              </a:rPr>
              <a:t>M1 Vibe, M4 </a:t>
            </a:r>
            <a:r>
              <a:rPr lang="en-US" sz="800" dirty="0">
                <a:solidFill>
                  <a:srgbClr val="333399"/>
                </a:solidFill>
                <a:latin typeface="Arial" charset="0"/>
              </a:rPr>
              <a:t>TV</a:t>
            </a:r>
          </a:p>
        </p:txBody>
      </p:sp>
      <p:sp>
        <p:nvSpPr>
          <p:cNvPr id="113" name="Rectangle 27"/>
          <p:cNvSpPr>
            <a:spLocks noChangeArrowheads="1"/>
          </p:cNvSpPr>
          <p:nvPr/>
        </p:nvSpPr>
        <p:spPr bwMode="auto">
          <a:xfrm flipH="1">
            <a:off x="2112576" y="5567853"/>
            <a:ext cx="1338526" cy="761488"/>
          </a:xfrm>
          <a:prstGeom prst="rect">
            <a:avLst/>
          </a:prstGeom>
          <a:gradFill rotWithShape="0">
            <a:gsLst>
              <a:gs pos="0">
                <a:srgbClr val="CDEBFF">
                  <a:gamma/>
                  <a:shade val="80000"/>
                  <a:invGamma/>
                </a:srgbClr>
              </a:gs>
              <a:gs pos="50000">
                <a:srgbClr val="CDEBFF"/>
              </a:gs>
              <a:gs pos="100000">
                <a:srgbClr val="CDEBFF">
                  <a:gamma/>
                  <a:shade val="80000"/>
                  <a:invGamma/>
                </a:srgbClr>
              </a:gs>
            </a:gsLst>
            <a:lin ang="5400000" scaled="1"/>
          </a:gradFill>
          <a:ln w="12700">
            <a:noFill/>
            <a:miter lim="800000"/>
            <a:headEnd type="none" w="sm" len="sm"/>
            <a:tailEnd type="none" w="sm" len="sm"/>
          </a:ln>
          <a:effectLst/>
        </p:spPr>
        <p:txBody>
          <a:bodyPr anchor="ctr"/>
          <a:lstStyle/>
          <a:p>
            <a:pPr algn="ctr" eaLnBrk="1" hangingPunct="1"/>
            <a:r>
              <a:rPr lang="en-US" sz="1100">
                <a:solidFill>
                  <a:srgbClr val="000000"/>
                </a:solidFill>
                <a:latin typeface="Arial" charset="0"/>
              </a:rPr>
              <a:t>Spacecraft Element I&amp;T</a:t>
            </a:r>
          </a:p>
        </p:txBody>
      </p:sp>
      <p:cxnSp>
        <p:nvCxnSpPr>
          <p:cNvPr id="116" name="AutoShape 48"/>
          <p:cNvCxnSpPr>
            <a:cxnSpLocks noChangeShapeType="1"/>
            <a:stCxn id="104" idx="3"/>
            <a:endCxn id="134" idx="3"/>
          </p:cNvCxnSpPr>
          <p:nvPr/>
        </p:nvCxnSpPr>
        <p:spPr bwMode="auto">
          <a:xfrm flipV="1">
            <a:off x="3793770" y="1778428"/>
            <a:ext cx="1276996" cy="871394"/>
          </a:xfrm>
          <a:prstGeom prst="bentConnector3">
            <a:avLst>
              <a:gd name="adj1" fmla="val 24580"/>
            </a:avLst>
          </a:prstGeom>
          <a:noFill/>
          <a:ln w="57150">
            <a:solidFill>
              <a:srgbClr val="336699"/>
            </a:solidFill>
            <a:miter lim="800000"/>
            <a:headEnd/>
            <a:tailEnd type="triangle" w="med" len="med"/>
          </a:ln>
          <a:effectLst/>
        </p:spPr>
      </p:cxnSp>
      <p:pic>
        <p:nvPicPr>
          <p:cNvPr id="117" name="Picture 49" descr="STEP7D"/>
          <p:cNvPicPr>
            <a:picLocks noChangeAspect="1" noChangeArrowheads="1"/>
          </p:cNvPicPr>
          <p:nvPr/>
        </p:nvPicPr>
        <p:blipFill>
          <a:blip r:embed="rId5" cstate="print"/>
          <a:srcRect/>
          <a:stretch>
            <a:fillRect/>
          </a:stretch>
        </p:blipFill>
        <p:spPr bwMode="auto">
          <a:xfrm>
            <a:off x="4214285" y="3602207"/>
            <a:ext cx="1995192" cy="1720239"/>
          </a:xfrm>
          <a:prstGeom prst="rect">
            <a:avLst/>
          </a:prstGeom>
          <a:noFill/>
        </p:spPr>
      </p:pic>
      <p:sp>
        <p:nvSpPr>
          <p:cNvPr id="118" name="Rectangle 50"/>
          <p:cNvSpPr>
            <a:spLocks noChangeArrowheads="1"/>
          </p:cNvSpPr>
          <p:nvPr/>
        </p:nvSpPr>
        <p:spPr bwMode="auto">
          <a:xfrm flipH="1">
            <a:off x="5980386" y="5589010"/>
            <a:ext cx="2196662" cy="954259"/>
          </a:xfrm>
          <a:prstGeom prst="rect">
            <a:avLst/>
          </a:prstGeom>
          <a:solidFill>
            <a:srgbClr val="FFCC66"/>
          </a:solidFill>
          <a:ln w="12700">
            <a:noFill/>
            <a:miter lim="800000"/>
            <a:headEnd type="none" w="sm" len="sm"/>
            <a:tailEnd type="none" w="sm" len="sm"/>
          </a:ln>
          <a:effectLst/>
        </p:spPr>
        <p:txBody>
          <a:bodyPr wrap="none" lIns="0" tIns="0" rIns="0" bIns="0" anchor="b"/>
          <a:lstStyle/>
          <a:p>
            <a:pPr algn="r" eaLnBrk="1" hangingPunct="1"/>
            <a:r>
              <a:rPr lang="en-US" sz="800" dirty="0">
                <a:solidFill>
                  <a:srgbClr val="333399"/>
                </a:solidFill>
                <a:latin typeface="Arial" charset="0"/>
              </a:rPr>
              <a:t>CSG </a:t>
            </a:r>
            <a:r>
              <a:rPr lang="en-US" sz="800" dirty="0" smtClean="0">
                <a:solidFill>
                  <a:srgbClr val="333399"/>
                </a:solidFill>
                <a:latin typeface="Arial" charset="0"/>
              </a:rPr>
              <a:t>S5C, S5B, </a:t>
            </a:r>
            <a:r>
              <a:rPr lang="en-US" sz="800" dirty="0">
                <a:solidFill>
                  <a:srgbClr val="333399"/>
                </a:solidFill>
                <a:latin typeface="Arial" charset="0"/>
              </a:rPr>
              <a:t>BAF, ZL3</a:t>
            </a:r>
          </a:p>
        </p:txBody>
      </p:sp>
      <p:sp>
        <p:nvSpPr>
          <p:cNvPr id="121" name="Rectangle 53"/>
          <p:cNvSpPr>
            <a:spLocks noChangeArrowheads="1"/>
          </p:cNvSpPr>
          <p:nvPr/>
        </p:nvSpPr>
        <p:spPr bwMode="auto">
          <a:xfrm flipH="1">
            <a:off x="5875294" y="5494417"/>
            <a:ext cx="1094075" cy="915410"/>
          </a:xfrm>
          <a:prstGeom prst="rect">
            <a:avLst/>
          </a:prstGeom>
          <a:gradFill rotWithShape="0">
            <a:gsLst>
              <a:gs pos="0">
                <a:srgbClr val="CDEBFF">
                  <a:gamma/>
                  <a:shade val="80000"/>
                  <a:invGamma/>
                </a:srgbClr>
              </a:gs>
              <a:gs pos="50000">
                <a:srgbClr val="CDEBFF"/>
              </a:gs>
              <a:gs pos="100000">
                <a:srgbClr val="CDEBFF">
                  <a:gamma/>
                  <a:shade val="80000"/>
                  <a:invGamma/>
                </a:srgbClr>
              </a:gs>
            </a:gsLst>
            <a:lin ang="5400000" scaled="1"/>
          </a:gradFill>
          <a:ln w="12700">
            <a:noFill/>
            <a:miter lim="800000"/>
            <a:headEnd type="none" w="sm" len="sm"/>
            <a:tailEnd type="none" w="sm" len="sm"/>
          </a:ln>
          <a:effectLst/>
        </p:spPr>
        <p:txBody>
          <a:bodyPr anchor="t" anchorCtr="0"/>
          <a:lstStyle/>
          <a:p>
            <a:pPr algn="ctr" eaLnBrk="1" hangingPunct="1"/>
            <a:r>
              <a:rPr lang="en-US" sz="1100" dirty="0">
                <a:solidFill>
                  <a:srgbClr val="000000"/>
                </a:solidFill>
                <a:latin typeface="Arial" charset="0"/>
              </a:rPr>
              <a:t>Launch Site </a:t>
            </a:r>
            <a:r>
              <a:rPr lang="en-US" sz="1100" dirty="0" smtClean="0">
                <a:solidFill>
                  <a:srgbClr val="000000"/>
                </a:solidFill>
                <a:latin typeface="Arial" charset="0"/>
              </a:rPr>
              <a:t>I&amp;T</a:t>
            </a:r>
          </a:p>
          <a:p>
            <a:pPr algn="ctr" eaLnBrk="1" hangingPunct="1"/>
            <a:endParaRPr lang="en-US" sz="1100" dirty="0">
              <a:solidFill>
                <a:srgbClr val="000000"/>
              </a:solidFill>
              <a:latin typeface="Arial" charset="0"/>
            </a:endParaRPr>
          </a:p>
        </p:txBody>
      </p:sp>
      <p:cxnSp>
        <p:nvCxnSpPr>
          <p:cNvPr id="122" name="AutoShape 54"/>
          <p:cNvCxnSpPr>
            <a:cxnSpLocks noChangeShapeType="1"/>
            <a:stCxn id="120" idx="1"/>
            <a:endCxn id="121" idx="3"/>
          </p:cNvCxnSpPr>
          <p:nvPr/>
        </p:nvCxnSpPr>
        <p:spPr bwMode="auto">
          <a:xfrm>
            <a:off x="5372868" y="5949052"/>
            <a:ext cx="502426" cy="3070"/>
          </a:xfrm>
          <a:prstGeom prst="straightConnector1">
            <a:avLst/>
          </a:prstGeom>
          <a:noFill/>
          <a:ln w="57150">
            <a:solidFill>
              <a:srgbClr val="336699"/>
            </a:solidFill>
            <a:round/>
            <a:headEnd/>
            <a:tailEnd type="triangle" w="med" len="med"/>
          </a:ln>
          <a:effectLst/>
        </p:spPr>
      </p:cxnSp>
      <p:cxnSp>
        <p:nvCxnSpPr>
          <p:cNvPr id="123" name="AutoShape 55"/>
          <p:cNvCxnSpPr>
            <a:cxnSpLocks noChangeShapeType="1"/>
            <a:stCxn id="121" idx="1"/>
            <a:endCxn id="124" idx="3"/>
          </p:cNvCxnSpPr>
          <p:nvPr/>
        </p:nvCxnSpPr>
        <p:spPr bwMode="auto">
          <a:xfrm flipV="1">
            <a:off x="6969369" y="5945948"/>
            <a:ext cx="293807" cy="6174"/>
          </a:xfrm>
          <a:prstGeom prst="straightConnector1">
            <a:avLst/>
          </a:prstGeom>
          <a:noFill/>
          <a:ln w="57150">
            <a:solidFill>
              <a:srgbClr val="336699"/>
            </a:solidFill>
            <a:round/>
            <a:headEnd/>
            <a:tailEnd type="triangle" w="med" len="med"/>
          </a:ln>
          <a:effectLst/>
        </p:spPr>
      </p:cxnSp>
      <p:sp>
        <p:nvSpPr>
          <p:cNvPr id="124" name="Rectangle 56"/>
          <p:cNvSpPr>
            <a:spLocks noChangeArrowheads="1"/>
          </p:cNvSpPr>
          <p:nvPr/>
        </p:nvSpPr>
        <p:spPr bwMode="auto">
          <a:xfrm flipH="1">
            <a:off x="7263176" y="5504100"/>
            <a:ext cx="819267" cy="883696"/>
          </a:xfrm>
          <a:prstGeom prst="rect">
            <a:avLst/>
          </a:prstGeom>
          <a:gradFill rotWithShape="1">
            <a:gsLst>
              <a:gs pos="0">
                <a:srgbClr val="FFCC00">
                  <a:gamma/>
                  <a:shade val="76078"/>
                  <a:invGamma/>
                </a:srgbClr>
              </a:gs>
              <a:gs pos="50000">
                <a:srgbClr val="FFCC00"/>
              </a:gs>
              <a:gs pos="100000">
                <a:srgbClr val="FFCC00">
                  <a:gamma/>
                  <a:shade val="76078"/>
                  <a:invGamma/>
                </a:srgbClr>
              </a:gs>
            </a:gsLst>
            <a:lin ang="5400000" scaled="1"/>
          </a:gradFill>
          <a:ln w="12700">
            <a:noFill/>
            <a:miter lim="800000"/>
            <a:headEnd type="none" w="sm" len="sm"/>
            <a:tailEnd type="none" w="sm" len="sm"/>
          </a:ln>
          <a:effectLst/>
        </p:spPr>
        <p:txBody>
          <a:bodyPr lIns="0" tIns="0" rIns="0" bIns="0" anchor="ctr"/>
          <a:lstStyle/>
          <a:p>
            <a:pPr algn="ctr" eaLnBrk="1" hangingPunct="1"/>
            <a:r>
              <a:rPr lang="en-US" sz="1100" dirty="0">
                <a:solidFill>
                  <a:srgbClr val="000000"/>
                </a:solidFill>
                <a:latin typeface="Arial" charset="0"/>
              </a:rPr>
              <a:t>LV </a:t>
            </a:r>
            <a:r>
              <a:rPr lang="en-US" sz="1100" dirty="0" smtClean="0">
                <a:solidFill>
                  <a:srgbClr val="000000"/>
                </a:solidFill>
                <a:latin typeface="Arial" charset="0"/>
              </a:rPr>
              <a:t>Integrated Operations</a:t>
            </a:r>
            <a:endParaRPr lang="en-US" sz="1100" dirty="0">
              <a:solidFill>
                <a:srgbClr val="000000"/>
              </a:solidFill>
              <a:latin typeface="Arial" charset="0"/>
            </a:endParaRPr>
          </a:p>
        </p:txBody>
      </p:sp>
      <p:grpSp>
        <p:nvGrpSpPr>
          <p:cNvPr id="4" name="Group 57"/>
          <p:cNvGrpSpPr>
            <a:grpSpLocks/>
          </p:cNvGrpSpPr>
          <p:nvPr/>
        </p:nvGrpSpPr>
        <p:grpSpPr bwMode="auto">
          <a:xfrm>
            <a:off x="8415106" y="5453098"/>
            <a:ext cx="531943" cy="937588"/>
            <a:chOff x="5668" y="2475"/>
            <a:chExt cx="416" cy="783"/>
          </a:xfrm>
        </p:grpSpPr>
        <p:pic>
          <p:nvPicPr>
            <p:cNvPr id="150" name="Picture 58"/>
            <p:cNvPicPr>
              <a:picLocks noChangeAspect="1" noChangeArrowheads="1"/>
            </p:cNvPicPr>
            <p:nvPr/>
          </p:nvPicPr>
          <p:blipFill>
            <a:blip r:embed="rId6" cstate="print"/>
            <a:srcRect/>
            <a:stretch>
              <a:fillRect/>
            </a:stretch>
          </p:blipFill>
          <p:spPr bwMode="auto">
            <a:xfrm>
              <a:off x="5668" y="2489"/>
              <a:ext cx="361" cy="769"/>
            </a:xfrm>
            <a:prstGeom prst="rect">
              <a:avLst/>
            </a:prstGeom>
            <a:noFill/>
            <a:ln w="12700">
              <a:noFill/>
              <a:miter lim="800000"/>
              <a:headEnd type="none" w="sm" len="sm"/>
              <a:tailEnd type="none" w="sm" len="sm"/>
            </a:ln>
            <a:effectLst/>
          </p:spPr>
        </p:pic>
        <p:sp>
          <p:nvSpPr>
            <p:cNvPr id="151" name="Rectangle 59"/>
            <p:cNvSpPr>
              <a:spLocks noChangeArrowheads="1"/>
            </p:cNvSpPr>
            <p:nvPr/>
          </p:nvSpPr>
          <p:spPr bwMode="auto">
            <a:xfrm flipH="1">
              <a:off x="5866" y="2475"/>
              <a:ext cx="218" cy="525"/>
            </a:xfrm>
            <a:prstGeom prst="rect">
              <a:avLst/>
            </a:prstGeom>
            <a:noFill/>
            <a:ln w="12700">
              <a:noFill/>
              <a:miter lim="800000"/>
              <a:headEnd type="none" w="sm" len="sm"/>
              <a:tailEnd type="none" w="sm" len="sm"/>
            </a:ln>
            <a:effectLst/>
          </p:spPr>
          <p:txBody>
            <a:bodyPr vert="eaVert" anchor="ctr"/>
            <a:lstStyle/>
            <a:p>
              <a:pPr eaLnBrk="1" hangingPunct="1"/>
              <a:r>
                <a:rPr lang="en-US" sz="900" dirty="0">
                  <a:solidFill>
                    <a:srgbClr val="FFFFFF"/>
                  </a:solidFill>
                  <a:latin typeface="Arial" charset="0"/>
                </a:rPr>
                <a:t>Launch</a:t>
              </a:r>
            </a:p>
          </p:txBody>
        </p:sp>
      </p:grpSp>
      <p:pic>
        <p:nvPicPr>
          <p:cNvPr id="126" name="Picture 61" descr="009667"/>
          <p:cNvPicPr>
            <a:picLocks noChangeAspect="1" noChangeArrowheads="1"/>
          </p:cNvPicPr>
          <p:nvPr/>
        </p:nvPicPr>
        <p:blipFill>
          <a:blip r:embed="rId7" cstate="print"/>
          <a:srcRect/>
          <a:stretch>
            <a:fillRect/>
          </a:stretch>
        </p:blipFill>
        <p:spPr bwMode="auto">
          <a:xfrm>
            <a:off x="8367298" y="3598699"/>
            <a:ext cx="508711" cy="1714489"/>
          </a:xfrm>
          <a:prstGeom prst="rect">
            <a:avLst/>
          </a:prstGeom>
          <a:noFill/>
        </p:spPr>
      </p:pic>
      <p:pic>
        <p:nvPicPr>
          <p:cNvPr id="128" name="Picture 82" descr="JWST ST-on red stand-sm"/>
          <p:cNvPicPr>
            <a:picLocks noChangeAspect="1" noChangeArrowheads="1"/>
          </p:cNvPicPr>
          <p:nvPr/>
        </p:nvPicPr>
        <p:blipFill>
          <a:blip r:embed="rId8" cstate="print"/>
          <a:srcRect l="32201" r="38689"/>
          <a:stretch>
            <a:fillRect/>
          </a:stretch>
        </p:blipFill>
        <p:spPr bwMode="auto">
          <a:xfrm>
            <a:off x="6721213" y="3680088"/>
            <a:ext cx="598349" cy="1561933"/>
          </a:xfrm>
          <a:prstGeom prst="rect">
            <a:avLst/>
          </a:prstGeom>
          <a:noFill/>
          <a:ln w="9525">
            <a:noFill/>
            <a:miter lim="800000"/>
            <a:headEnd/>
            <a:tailEnd/>
          </a:ln>
          <a:effectLst/>
        </p:spPr>
      </p:pic>
      <p:sp>
        <p:nvSpPr>
          <p:cNvPr id="134" name="Rectangle 13"/>
          <p:cNvSpPr>
            <a:spLocks noChangeArrowheads="1"/>
          </p:cNvSpPr>
          <p:nvPr/>
        </p:nvSpPr>
        <p:spPr bwMode="auto">
          <a:xfrm flipH="1">
            <a:off x="5070766" y="1245028"/>
            <a:ext cx="1165994" cy="1066800"/>
          </a:xfrm>
          <a:prstGeom prst="rect">
            <a:avLst/>
          </a:prstGeom>
          <a:gradFill rotWithShape="1">
            <a:gsLst>
              <a:gs pos="0">
                <a:srgbClr val="B3FDA9">
                  <a:gamma/>
                  <a:shade val="46275"/>
                  <a:invGamma/>
                </a:srgbClr>
              </a:gs>
              <a:gs pos="50000">
                <a:srgbClr val="B3FDA9"/>
              </a:gs>
              <a:gs pos="100000">
                <a:srgbClr val="B3FDA9">
                  <a:gamma/>
                  <a:shade val="46275"/>
                  <a:invGamma/>
                </a:srgbClr>
              </a:gs>
            </a:gsLst>
            <a:lin ang="5400000" scaled="1"/>
          </a:gradFill>
          <a:ln w="12700">
            <a:noFill/>
            <a:miter lim="800000"/>
            <a:headEnd type="none" w="sm" len="sm"/>
            <a:tailEnd type="none" w="sm" len="sm"/>
          </a:ln>
          <a:effectLst/>
        </p:spPr>
        <p:txBody>
          <a:bodyPr wrap="square" anchor="t" anchorCtr="0"/>
          <a:lstStyle/>
          <a:p>
            <a:pPr algn="ctr" eaLnBrk="1" hangingPunct="1"/>
            <a:r>
              <a:rPr lang="en-US" sz="1100" dirty="0" smtClean="0">
                <a:solidFill>
                  <a:srgbClr val="000000"/>
                </a:solidFill>
                <a:latin typeface="Arial" charset="0"/>
              </a:rPr>
              <a:t>OTIS Ambient I&amp;T</a:t>
            </a:r>
            <a:endParaRPr lang="en-US" sz="1100" dirty="0">
              <a:solidFill>
                <a:srgbClr val="000000"/>
              </a:solidFill>
              <a:latin typeface="Arial" charset="0"/>
            </a:endParaRPr>
          </a:p>
        </p:txBody>
      </p:sp>
      <p:sp>
        <p:nvSpPr>
          <p:cNvPr id="88" name="Rectangle 23"/>
          <p:cNvSpPr>
            <a:spLocks noChangeArrowheads="1"/>
          </p:cNvSpPr>
          <p:nvPr/>
        </p:nvSpPr>
        <p:spPr bwMode="auto">
          <a:xfrm flipH="1">
            <a:off x="6633835" y="1292578"/>
            <a:ext cx="1149915" cy="1146829"/>
          </a:xfrm>
          <a:prstGeom prst="rect">
            <a:avLst/>
          </a:prstGeom>
          <a:solidFill>
            <a:srgbClr val="73E786"/>
          </a:solidFill>
          <a:ln w="12700">
            <a:noFill/>
            <a:miter lim="800000"/>
            <a:headEnd type="none" w="sm" len="sm"/>
            <a:tailEnd type="none" w="sm" len="sm"/>
          </a:ln>
          <a:effectLst/>
        </p:spPr>
        <p:txBody>
          <a:bodyPr wrap="none" lIns="0" tIns="0" rIns="0" bIns="0" anchor="b"/>
          <a:lstStyle/>
          <a:p>
            <a:pPr algn="r" eaLnBrk="1" hangingPunct="1"/>
            <a:r>
              <a:rPr lang="en-US" sz="800" dirty="0" smtClean="0">
                <a:solidFill>
                  <a:srgbClr val="333399"/>
                </a:solidFill>
                <a:latin typeface="Arial" charset="0"/>
              </a:rPr>
              <a:t>JSC </a:t>
            </a:r>
            <a:r>
              <a:rPr lang="en-US" sz="800" dirty="0">
                <a:solidFill>
                  <a:srgbClr val="333399"/>
                </a:solidFill>
                <a:latin typeface="Arial" charset="0"/>
              </a:rPr>
              <a:t>32</a:t>
            </a:r>
          </a:p>
        </p:txBody>
      </p:sp>
      <p:cxnSp>
        <p:nvCxnSpPr>
          <p:cNvPr id="127" name="AutoShape 54"/>
          <p:cNvCxnSpPr>
            <a:cxnSpLocks noChangeShapeType="1"/>
            <a:stCxn id="134" idx="1"/>
          </p:cNvCxnSpPr>
          <p:nvPr/>
        </p:nvCxnSpPr>
        <p:spPr bwMode="auto">
          <a:xfrm>
            <a:off x="6236760" y="1778428"/>
            <a:ext cx="313974" cy="3708"/>
          </a:xfrm>
          <a:prstGeom prst="straightConnector1">
            <a:avLst/>
          </a:prstGeom>
          <a:noFill/>
          <a:ln w="57150">
            <a:solidFill>
              <a:srgbClr val="336699"/>
            </a:solidFill>
            <a:round/>
            <a:headEnd/>
            <a:tailEnd type="triangle" w="med" len="med"/>
          </a:ln>
          <a:effectLst/>
        </p:spPr>
      </p:cxnSp>
      <p:cxnSp>
        <p:nvCxnSpPr>
          <p:cNvPr id="92" name="AutoShape 2"/>
          <p:cNvCxnSpPr>
            <a:cxnSpLocks noChangeShapeType="1"/>
            <a:endCxn id="120" idx="3"/>
          </p:cNvCxnSpPr>
          <p:nvPr/>
        </p:nvCxnSpPr>
        <p:spPr bwMode="auto">
          <a:xfrm flipH="1">
            <a:off x="4079343" y="1775379"/>
            <a:ext cx="3623241" cy="4173673"/>
          </a:xfrm>
          <a:prstGeom prst="bentConnector5">
            <a:avLst>
              <a:gd name="adj1" fmla="val -6309"/>
              <a:gd name="adj2" fmla="val 41623"/>
              <a:gd name="adj3" fmla="val 106309"/>
            </a:avLst>
          </a:prstGeom>
          <a:noFill/>
          <a:ln w="57150">
            <a:solidFill>
              <a:srgbClr val="336699"/>
            </a:solidFill>
            <a:miter lim="800000"/>
            <a:headEnd/>
            <a:tailEnd type="triangle" w="med" len="med"/>
          </a:ln>
          <a:effectLst/>
        </p:spPr>
      </p:cxnSp>
      <p:pic>
        <p:nvPicPr>
          <p:cNvPr id="23553" name="Picture 1"/>
          <p:cNvPicPr>
            <a:picLocks noChangeAspect="1" noChangeArrowheads="1"/>
          </p:cNvPicPr>
          <p:nvPr/>
        </p:nvPicPr>
        <p:blipFill>
          <a:blip r:embed="rId9" cstate="print"/>
          <a:srcRect/>
          <a:stretch>
            <a:fillRect/>
          </a:stretch>
        </p:blipFill>
        <p:spPr bwMode="auto">
          <a:xfrm>
            <a:off x="8059347" y="1191605"/>
            <a:ext cx="781945" cy="1345817"/>
          </a:xfrm>
          <a:prstGeom prst="rect">
            <a:avLst/>
          </a:prstGeom>
          <a:noFill/>
          <a:ln w="9525" algn="in">
            <a:noFill/>
            <a:miter lim="800000"/>
            <a:headEnd/>
            <a:tailEnd/>
          </a:ln>
          <a:effectLst/>
        </p:spPr>
      </p:pic>
      <p:sp>
        <p:nvSpPr>
          <p:cNvPr id="119" name="Rectangle 51"/>
          <p:cNvSpPr>
            <a:spLocks noChangeArrowheads="1"/>
          </p:cNvSpPr>
          <p:nvPr/>
        </p:nvSpPr>
        <p:spPr bwMode="auto">
          <a:xfrm flipH="1">
            <a:off x="4192348" y="5568246"/>
            <a:ext cx="1294052" cy="968049"/>
          </a:xfrm>
          <a:prstGeom prst="rect">
            <a:avLst/>
          </a:prstGeom>
          <a:solidFill>
            <a:srgbClr val="CCFFFF"/>
          </a:solidFill>
          <a:ln w="12700">
            <a:noFill/>
            <a:miter lim="800000"/>
            <a:headEnd type="none" w="sm" len="sm"/>
            <a:tailEnd type="none" w="sm" len="sm"/>
          </a:ln>
          <a:effectLst/>
        </p:spPr>
        <p:txBody>
          <a:bodyPr wrap="none" lIns="0" tIns="0" rIns="0" bIns="0" anchor="b"/>
          <a:lstStyle/>
          <a:p>
            <a:pPr algn="r" eaLnBrk="1" hangingPunct="1"/>
            <a:r>
              <a:rPr lang="en-US" sz="800" dirty="0">
                <a:solidFill>
                  <a:srgbClr val="333399"/>
                </a:solidFill>
                <a:latin typeface="Arial" charset="0"/>
              </a:rPr>
              <a:t>NGST M8, LATF, </a:t>
            </a:r>
            <a:r>
              <a:rPr lang="en-US" sz="800" dirty="0" smtClean="0">
                <a:solidFill>
                  <a:srgbClr val="333399"/>
                </a:solidFill>
                <a:latin typeface="Arial" charset="0"/>
              </a:rPr>
              <a:t>M1 </a:t>
            </a:r>
            <a:r>
              <a:rPr lang="en-US" sz="800" dirty="0">
                <a:solidFill>
                  <a:srgbClr val="333399"/>
                </a:solidFill>
                <a:latin typeface="Arial" charset="0"/>
              </a:rPr>
              <a:t>Vibe</a:t>
            </a:r>
          </a:p>
        </p:txBody>
      </p:sp>
      <p:sp>
        <p:nvSpPr>
          <p:cNvPr id="120" name="Rectangle 52"/>
          <p:cNvSpPr>
            <a:spLocks noChangeArrowheads="1"/>
          </p:cNvSpPr>
          <p:nvPr/>
        </p:nvSpPr>
        <p:spPr bwMode="auto">
          <a:xfrm flipH="1">
            <a:off x="4079343" y="5501857"/>
            <a:ext cx="1293525" cy="894389"/>
          </a:xfrm>
          <a:prstGeom prst="rect">
            <a:avLst/>
          </a:prstGeom>
          <a:gradFill rotWithShape="0">
            <a:gsLst>
              <a:gs pos="0">
                <a:srgbClr val="CDEBFF">
                  <a:gamma/>
                  <a:shade val="80000"/>
                  <a:invGamma/>
                </a:srgbClr>
              </a:gs>
              <a:gs pos="50000">
                <a:srgbClr val="CDEBFF"/>
              </a:gs>
              <a:gs pos="100000">
                <a:srgbClr val="CDEBFF">
                  <a:gamma/>
                  <a:shade val="80000"/>
                  <a:invGamma/>
                </a:srgbClr>
              </a:gs>
            </a:gsLst>
            <a:lin ang="5400000" scaled="1"/>
          </a:gradFill>
          <a:ln w="12700">
            <a:noFill/>
            <a:miter lim="800000"/>
            <a:headEnd type="none" w="sm" len="sm"/>
            <a:tailEnd type="none" w="sm" len="sm"/>
          </a:ln>
          <a:effectLst/>
        </p:spPr>
        <p:txBody>
          <a:bodyPr anchor="t" anchorCtr="0"/>
          <a:lstStyle/>
          <a:p>
            <a:pPr algn="ctr" eaLnBrk="1" hangingPunct="1"/>
            <a:r>
              <a:rPr lang="en-US" sz="1100" dirty="0" smtClean="0">
                <a:solidFill>
                  <a:srgbClr val="000000"/>
                </a:solidFill>
                <a:latin typeface="Arial" charset="0"/>
              </a:rPr>
              <a:t>Final </a:t>
            </a:r>
            <a:r>
              <a:rPr lang="en-US" sz="1100" dirty="0">
                <a:solidFill>
                  <a:srgbClr val="000000"/>
                </a:solidFill>
                <a:latin typeface="Arial" charset="0"/>
              </a:rPr>
              <a:t>Observatory </a:t>
            </a:r>
            <a:r>
              <a:rPr lang="en-US" sz="1100" dirty="0" smtClean="0">
                <a:solidFill>
                  <a:srgbClr val="000000"/>
                </a:solidFill>
                <a:latin typeface="Arial" charset="0"/>
              </a:rPr>
              <a:t>I&amp;T</a:t>
            </a:r>
          </a:p>
          <a:p>
            <a:pPr algn="ctr" eaLnBrk="1" hangingPunct="1"/>
            <a:endParaRPr lang="en-US" sz="1100" dirty="0">
              <a:solidFill>
                <a:srgbClr val="000000"/>
              </a:solidFill>
              <a:latin typeface="Arial" charset="0"/>
            </a:endParaRPr>
          </a:p>
        </p:txBody>
      </p:sp>
      <p:sp>
        <p:nvSpPr>
          <p:cNvPr id="85" name="Rectangle 13"/>
          <p:cNvSpPr>
            <a:spLocks noChangeArrowheads="1"/>
          </p:cNvSpPr>
          <p:nvPr/>
        </p:nvSpPr>
        <p:spPr bwMode="auto">
          <a:xfrm flipH="1">
            <a:off x="4142723" y="6008265"/>
            <a:ext cx="1176496" cy="301337"/>
          </a:xfrm>
          <a:prstGeom prst="rect">
            <a:avLst/>
          </a:prstGeom>
          <a:gradFill rotWithShape="1">
            <a:gsLst>
              <a:gs pos="0">
                <a:srgbClr val="B3FDA9">
                  <a:gamma/>
                  <a:shade val="46275"/>
                  <a:invGamma/>
                </a:srgbClr>
              </a:gs>
              <a:gs pos="50000">
                <a:srgbClr val="B3FDA9"/>
              </a:gs>
              <a:gs pos="100000">
                <a:srgbClr val="B3FDA9">
                  <a:gamma/>
                  <a:shade val="46275"/>
                  <a:invGamma/>
                </a:srgbClr>
              </a:gs>
            </a:gsLst>
            <a:lin ang="5400000" scaled="1"/>
          </a:gradFill>
          <a:ln w="12700">
            <a:noFill/>
            <a:miter lim="800000"/>
            <a:headEnd type="none" w="sm" len="sm"/>
            <a:tailEnd type="none" w="sm" len="sm"/>
          </a:ln>
          <a:effectLst/>
        </p:spPr>
        <p:txBody>
          <a:bodyPr wrap="none" anchor="ctr"/>
          <a:lstStyle/>
          <a:p>
            <a:pPr algn="ctr" eaLnBrk="1" hangingPunct="1"/>
            <a:r>
              <a:rPr lang="en-US" sz="1100" dirty="0" smtClean="0">
                <a:solidFill>
                  <a:srgbClr val="808080">
                    <a:lumMod val="75000"/>
                  </a:srgbClr>
                </a:solidFill>
                <a:latin typeface="Arial" charset="0"/>
              </a:rPr>
              <a:t>ISIM Support</a:t>
            </a:r>
            <a:endParaRPr lang="en-US" sz="1100" dirty="0">
              <a:solidFill>
                <a:srgbClr val="808080">
                  <a:lumMod val="75000"/>
                </a:srgbClr>
              </a:solidFill>
              <a:latin typeface="Arial" charset="0"/>
            </a:endParaRPr>
          </a:p>
        </p:txBody>
      </p:sp>
      <p:sp>
        <p:nvSpPr>
          <p:cNvPr id="146" name="Rectangle 13"/>
          <p:cNvSpPr>
            <a:spLocks noChangeArrowheads="1"/>
          </p:cNvSpPr>
          <p:nvPr/>
        </p:nvSpPr>
        <p:spPr bwMode="auto">
          <a:xfrm flipH="1">
            <a:off x="5924548" y="6006637"/>
            <a:ext cx="1003197" cy="301337"/>
          </a:xfrm>
          <a:prstGeom prst="rect">
            <a:avLst/>
          </a:prstGeom>
          <a:gradFill rotWithShape="1">
            <a:gsLst>
              <a:gs pos="0">
                <a:srgbClr val="B3FDA9">
                  <a:gamma/>
                  <a:shade val="46275"/>
                  <a:invGamma/>
                </a:srgbClr>
              </a:gs>
              <a:gs pos="50000">
                <a:srgbClr val="B3FDA9"/>
              </a:gs>
              <a:gs pos="100000">
                <a:srgbClr val="B3FDA9">
                  <a:gamma/>
                  <a:shade val="46275"/>
                  <a:invGamma/>
                </a:srgbClr>
              </a:gs>
            </a:gsLst>
            <a:lin ang="5400000" scaled="1"/>
          </a:gradFill>
          <a:ln w="12700">
            <a:noFill/>
            <a:miter lim="800000"/>
            <a:headEnd type="none" w="sm" len="sm"/>
            <a:tailEnd type="none" w="sm" len="sm"/>
          </a:ln>
          <a:effectLst/>
        </p:spPr>
        <p:txBody>
          <a:bodyPr wrap="none" anchor="ctr"/>
          <a:lstStyle/>
          <a:p>
            <a:pPr algn="ctr" eaLnBrk="1" hangingPunct="1"/>
            <a:r>
              <a:rPr lang="en-US" sz="1100" dirty="0" smtClean="0">
                <a:solidFill>
                  <a:srgbClr val="808080">
                    <a:lumMod val="75000"/>
                  </a:srgbClr>
                </a:solidFill>
                <a:latin typeface="Arial" charset="0"/>
              </a:rPr>
              <a:t>ISIM Support</a:t>
            </a:r>
            <a:endParaRPr lang="en-US" sz="1100" dirty="0">
              <a:solidFill>
                <a:srgbClr val="808080">
                  <a:lumMod val="75000"/>
                </a:srgbClr>
              </a:solidFill>
              <a:latin typeface="Arial" charset="0"/>
            </a:endParaRPr>
          </a:p>
        </p:txBody>
      </p:sp>
      <p:cxnSp>
        <p:nvCxnSpPr>
          <p:cNvPr id="173" name="AutoShape 55"/>
          <p:cNvCxnSpPr>
            <a:cxnSpLocks noChangeShapeType="1"/>
            <a:stCxn id="124" idx="1"/>
          </p:cNvCxnSpPr>
          <p:nvPr/>
        </p:nvCxnSpPr>
        <p:spPr bwMode="auto">
          <a:xfrm flipV="1">
            <a:off x="8082443" y="5930274"/>
            <a:ext cx="332663" cy="15674"/>
          </a:xfrm>
          <a:prstGeom prst="straightConnector1">
            <a:avLst/>
          </a:prstGeom>
          <a:noFill/>
          <a:ln w="57150">
            <a:solidFill>
              <a:srgbClr val="336699"/>
            </a:solidFill>
            <a:round/>
            <a:headEnd/>
            <a:tailEnd type="triangle" w="med" len="med"/>
          </a:ln>
          <a:effectLst/>
        </p:spPr>
      </p:cxnSp>
      <p:cxnSp>
        <p:nvCxnSpPr>
          <p:cNvPr id="112" name="AutoShape 26"/>
          <p:cNvCxnSpPr>
            <a:cxnSpLocks noChangeShapeType="1"/>
            <a:stCxn id="113" idx="1"/>
            <a:endCxn id="120" idx="3"/>
          </p:cNvCxnSpPr>
          <p:nvPr/>
        </p:nvCxnSpPr>
        <p:spPr bwMode="auto">
          <a:xfrm>
            <a:off x="3451102" y="5948597"/>
            <a:ext cx="628241" cy="455"/>
          </a:xfrm>
          <a:prstGeom prst="bentConnector3">
            <a:avLst>
              <a:gd name="adj1" fmla="val 50000"/>
            </a:avLst>
          </a:prstGeom>
          <a:noFill/>
          <a:ln w="57150">
            <a:solidFill>
              <a:srgbClr val="006699"/>
            </a:solidFill>
            <a:miter lim="800000"/>
            <a:headEnd/>
            <a:tailEnd type="triangle" w="med" len="med"/>
          </a:ln>
          <a:effectLst/>
        </p:spPr>
      </p:cxnSp>
      <p:sp>
        <p:nvSpPr>
          <p:cNvPr id="81" name="Text Box 3"/>
          <p:cNvSpPr txBox="1">
            <a:spLocks noChangeArrowheads="1"/>
          </p:cNvSpPr>
          <p:nvPr/>
        </p:nvSpPr>
        <p:spPr bwMode="auto">
          <a:xfrm>
            <a:off x="12022" y="1019575"/>
            <a:ext cx="590226" cy="246221"/>
          </a:xfrm>
          <a:prstGeom prst="rect">
            <a:avLst/>
          </a:prstGeom>
          <a:noFill/>
          <a:ln w="9525">
            <a:noFill/>
            <a:miter lim="800000"/>
            <a:headEnd/>
            <a:tailEnd/>
          </a:ln>
        </p:spPr>
        <p:txBody>
          <a:bodyPr wrap="none">
            <a:spAutoFit/>
          </a:bodyPr>
          <a:lstStyle/>
          <a:p>
            <a:pPr eaLnBrk="1" hangingPunct="1"/>
            <a:r>
              <a:rPr lang="en-US" sz="1000" dirty="0" err="1">
                <a:solidFill>
                  <a:srgbClr val="000000"/>
                </a:solidFill>
              </a:rPr>
              <a:t>NIRCam</a:t>
            </a:r>
            <a:endParaRPr lang="en-US" sz="1000" dirty="0">
              <a:solidFill>
                <a:srgbClr val="000000"/>
              </a:solidFill>
            </a:endParaRPr>
          </a:p>
        </p:txBody>
      </p:sp>
      <p:pic>
        <p:nvPicPr>
          <p:cNvPr id="82" name="Picture 4" descr="Full Bench"/>
          <p:cNvPicPr>
            <a:picLocks noChangeAspect="1" noChangeArrowheads="1"/>
          </p:cNvPicPr>
          <p:nvPr/>
        </p:nvPicPr>
        <p:blipFill>
          <a:blip r:embed="rId10" cstate="print">
            <a:lum bright="24000"/>
          </a:blip>
          <a:srcRect/>
          <a:stretch>
            <a:fillRect/>
          </a:stretch>
        </p:blipFill>
        <p:spPr bwMode="auto">
          <a:xfrm>
            <a:off x="604838" y="1011936"/>
            <a:ext cx="420656" cy="381374"/>
          </a:xfrm>
          <a:prstGeom prst="rect">
            <a:avLst/>
          </a:prstGeom>
          <a:noFill/>
          <a:ln w="9525">
            <a:noFill/>
            <a:miter lim="800000"/>
            <a:headEnd/>
            <a:tailEnd/>
          </a:ln>
        </p:spPr>
      </p:pic>
      <p:pic>
        <p:nvPicPr>
          <p:cNvPr id="83" name="Picture 5" descr="OA_02_20060424"/>
          <p:cNvPicPr>
            <a:picLocks noChangeAspect="1" noChangeArrowheads="1"/>
          </p:cNvPicPr>
          <p:nvPr/>
        </p:nvPicPr>
        <p:blipFill>
          <a:blip r:embed="rId11" cstate="print"/>
          <a:srcRect/>
          <a:stretch>
            <a:fillRect/>
          </a:stretch>
        </p:blipFill>
        <p:spPr bwMode="auto">
          <a:xfrm>
            <a:off x="548451" y="1411986"/>
            <a:ext cx="479592" cy="366637"/>
          </a:xfrm>
          <a:prstGeom prst="rect">
            <a:avLst/>
          </a:prstGeom>
          <a:noFill/>
          <a:ln w="9525">
            <a:noFill/>
            <a:miter lim="800000"/>
            <a:headEnd/>
            <a:tailEnd/>
          </a:ln>
        </p:spPr>
      </p:pic>
      <p:sp>
        <p:nvSpPr>
          <p:cNvPr id="84" name="Text Box 6"/>
          <p:cNvSpPr txBox="1">
            <a:spLocks noChangeArrowheads="1"/>
          </p:cNvSpPr>
          <p:nvPr/>
        </p:nvSpPr>
        <p:spPr bwMode="auto">
          <a:xfrm>
            <a:off x="-18288" y="1457800"/>
            <a:ext cx="614271" cy="246221"/>
          </a:xfrm>
          <a:prstGeom prst="rect">
            <a:avLst/>
          </a:prstGeom>
          <a:noFill/>
          <a:ln w="9525">
            <a:noFill/>
            <a:miter lim="800000"/>
            <a:headEnd/>
            <a:tailEnd/>
          </a:ln>
        </p:spPr>
        <p:txBody>
          <a:bodyPr wrap="none">
            <a:spAutoFit/>
          </a:bodyPr>
          <a:lstStyle/>
          <a:p>
            <a:pPr eaLnBrk="1" hangingPunct="1"/>
            <a:r>
              <a:rPr lang="en-US" sz="1000" dirty="0" err="1">
                <a:solidFill>
                  <a:srgbClr val="000000"/>
                </a:solidFill>
              </a:rPr>
              <a:t>NIRSpec</a:t>
            </a:r>
            <a:endParaRPr lang="en-US" sz="1000" dirty="0">
              <a:solidFill>
                <a:srgbClr val="000000"/>
              </a:solidFill>
            </a:endParaRPr>
          </a:p>
        </p:txBody>
      </p:sp>
      <p:pic>
        <p:nvPicPr>
          <p:cNvPr id="86" name="Picture 7" descr="untitled1"/>
          <p:cNvPicPr>
            <a:picLocks noChangeAspect="1" noChangeArrowheads="1"/>
          </p:cNvPicPr>
          <p:nvPr/>
        </p:nvPicPr>
        <p:blipFill>
          <a:blip r:embed="rId12" cstate="print"/>
          <a:srcRect/>
          <a:stretch>
            <a:fillRect/>
          </a:stretch>
        </p:blipFill>
        <p:spPr bwMode="auto">
          <a:xfrm>
            <a:off x="547689" y="2269236"/>
            <a:ext cx="477014" cy="398001"/>
          </a:xfrm>
          <a:prstGeom prst="rect">
            <a:avLst/>
          </a:prstGeom>
          <a:noFill/>
          <a:ln w="9525">
            <a:noFill/>
            <a:miter lim="800000"/>
            <a:headEnd/>
            <a:tailEnd/>
          </a:ln>
        </p:spPr>
      </p:pic>
      <p:sp>
        <p:nvSpPr>
          <p:cNvPr id="87" name="Text Box 8"/>
          <p:cNvSpPr txBox="1">
            <a:spLocks noChangeArrowheads="1"/>
          </p:cNvSpPr>
          <p:nvPr/>
        </p:nvSpPr>
        <p:spPr bwMode="auto">
          <a:xfrm>
            <a:off x="104195" y="2308920"/>
            <a:ext cx="405880" cy="246221"/>
          </a:xfrm>
          <a:prstGeom prst="rect">
            <a:avLst/>
          </a:prstGeom>
          <a:noFill/>
          <a:ln w="9525">
            <a:noFill/>
            <a:miter lim="800000"/>
            <a:headEnd/>
            <a:tailEnd/>
          </a:ln>
        </p:spPr>
        <p:txBody>
          <a:bodyPr wrap="none">
            <a:spAutoFit/>
          </a:bodyPr>
          <a:lstStyle/>
          <a:p>
            <a:pPr eaLnBrk="1" hangingPunct="1"/>
            <a:r>
              <a:rPr lang="en-US" sz="1000" dirty="0">
                <a:solidFill>
                  <a:srgbClr val="000000"/>
                </a:solidFill>
              </a:rPr>
              <a:t>MIRI</a:t>
            </a:r>
          </a:p>
        </p:txBody>
      </p:sp>
      <p:pic>
        <p:nvPicPr>
          <p:cNvPr id="90" name="Picture 9" descr="FGS GUIDER SIDE CDR"/>
          <p:cNvPicPr>
            <a:picLocks noChangeAspect="1" noChangeArrowheads="1"/>
          </p:cNvPicPr>
          <p:nvPr/>
        </p:nvPicPr>
        <p:blipFill>
          <a:blip r:embed="rId13" cstate="print"/>
          <a:srcRect/>
          <a:stretch>
            <a:fillRect/>
          </a:stretch>
        </p:blipFill>
        <p:spPr bwMode="auto">
          <a:xfrm>
            <a:off x="501966" y="1812036"/>
            <a:ext cx="526287" cy="413459"/>
          </a:xfrm>
          <a:prstGeom prst="rect">
            <a:avLst/>
          </a:prstGeom>
          <a:noFill/>
          <a:ln w="9525">
            <a:noFill/>
            <a:miter lim="800000"/>
            <a:headEnd/>
            <a:tailEnd/>
          </a:ln>
        </p:spPr>
      </p:pic>
      <p:sp>
        <p:nvSpPr>
          <p:cNvPr id="91" name="Text Box 16"/>
          <p:cNvSpPr txBox="1">
            <a:spLocks noChangeArrowheads="1"/>
          </p:cNvSpPr>
          <p:nvPr/>
        </p:nvSpPr>
        <p:spPr bwMode="auto">
          <a:xfrm>
            <a:off x="60879" y="1849483"/>
            <a:ext cx="401072" cy="246221"/>
          </a:xfrm>
          <a:prstGeom prst="rect">
            <a:avLst/>
          </a:prstGeom>
          <a:noFill/>
          <a:ln w="9525">
            <a:noFill/>
            <a:miter lim="800000"/>
            <a:headEnd/>
            <a:tailEnd/>
          </a:ln>
        </p:spPr>
        <p:txBody>
          <a:bodyPr wrap="none">
            <a:spAutoFit/>
          </a:bodyPr>
          <a:lstStyle/>
          <a:p>
            <a:pPr eaLnBrk="1" hangingPunct="1"/>
            <a:r>
              <a:rPr lang="en-US" sz="1000" dirty="0">
                <a:solidFill>
                  <a:srgbClr val="000000"/>
                </a:solidFill>
              </a:rPr>
              <a:t>FGS</a:t>
            </a:r>
          </a:p>
        </p:txBody>
      </p:sp>
      <p:cxnSp>
        <p:nvCxnSpPr>
          <p:cNvPr id="125" name="AutoShape 48"/>
          <p:cNvCxnSpPr>
            <a:cxnSpLocks noChangeShapeType="1"/>
            <a:stCxn id="82" idx="3"/>
            <a:endCxn id="102" idx="3"/>
          </p:cNvCxnSpPr>
          <p:nvPr/>
        </p:nvCxnSpPr>
        <p:spPr bwMode="auto">
          <a:xfrm flipV="1">
            <a:off x="1025494" y="1198306"/>
            <a:ext cx="809045" cy="4317"/>
          </a:xfrm>
          <a:prstGeom prst="bentConnector3">
            <a:avLst>
              <a:gd name="adj1" fmla="val 50000"/>
            </a:avLst>
          </a:prstGeom>
          <a:noFill/>
          <a:ln w="57150">
            <a:solidFill>
              <a:srgbClr val="336699"/>
            </a:solidFill>
            <a:miter lim="800000"/>
            <a:headEnd/>
            <a:tailEnd type="triangle" w="med" len="med"/>
          </a:ln>
          <a:effectLst/>
        </p:spPr>
      </p:cxnSp>
      <p:cxnSp>
        <p:nvCxnSpPr>
          <p:cNvPr id="131" name="AutoShape 48"/>
          <p:cNvCxnSpPr>
            <a:cxnSpLocks noChangeShapeType="1"/>
            <a:stCxn id="83" idx="3"/>
            <a:endCxn id="102" idx="3"/>
          </p:cNvCxnSpPr>
          <p:nvPr/>
        </p:nvCxnSpPr>
        <p:spPr bwMode="auto">
          <a:xfrm flipV="1">
            <a:off x="1028043" y="1198306"/>
            <a:ext cx="806496" cy="396999"/>
          </a:xfrm>
          <a:prstGeom prst="bentConnector3">
            <a:avLst>
              <a:gd name="adj1" fmla="val 50000"/>
            </a:avLst>
          </a:prstGeom>
          <a:noFill/>
          <a:ln w="57150">
            <a:solidFill>
              <a:srgbClr val="336699"/>
            </a:solidFill>
            <a:miter lim="800000"/>
            <a:headEnd/>
            <a:tailEnd type="triangle" w="med" len="med"/>
          </a:ln>
          <a:effectLst/>
        </p:spPr>
      </p:cxnSp>
      <p:cxnSp>
        <p:nvCxnSpPr>
          <p:cNvPr id="135" name="AutoShape 48"/>
          <p:cNvCxnSpPr>
            <a:cxnSpLocks noChangeShapeType="1"/>
            <a:stCxn id="90" idx="3"/>
            <a:endCxn id="102" idx="3"/>
          </p:cNvCxnSpPr>
          <p:nvPr/>
        </p:nvCxnSpPr>
        <p:spPr bwMode="auto">
          <a:xfrm flipV="1">
            <a:off x="1028253" y="1198306"/>
            <a:ext cx="806286" cy="820460"/>
          </a:xfrm>
          <a:prstGeom prst="bentConnector3">
            <a:avLst>
              <a:gd name="adj1" fmla="val 50000"/>
            </a:avLst>
          </a:prstGeom>
          <a:noFill/>
          <a:ln w="57150">
            <a:solidFill>
              <a:srgbClr val="336699"/>
            </a:solidFill>
            <a:miter lim="800000"/>
            <a:headEnd/>
            <a:tailEnd type="triangle" w="med" len="med"/>
          </a:ln>
          <a:effectLst/>
        </p:spPr>
      </p:cxnSp>
      <p:cxnSp>
        <p:nvCxnSpPr>
          <p:cNvPr id="138" name="AutoShape 48"/>
          <p:cNvCxnSpPr>
            <a:cxnSpLocks noChangeShapeType="1"/>
            <a:stCxn id="86" idx="3"/>
            <a:endCxn id="102" idx="3"/>
          </p:cNvCxnSpPr>
          <p:nvPr/>
        </p:nvCxnSpPr>
        <p:spPr bwMode="auto">
          <a:xfrm flipV="1">
            <a:off x="1024703" y="1198306"/>
            <a:ext cx="809836" cy="1269931"/>
          </a:xfrm>
          <a:prstGeom prst="bentConnector3">
            <a:avLst>
              <a:gd name="adj1" fmla="val 50000"/>
            </a:avLst>
          </a:prstGeom>
          <a:noFill/>
          <a:ln w="57150">
            <a:solidFill>
              <a:srgbClr val="336699"/>
            </a:solidFill>
            <a:miter lim="800000"/>
            <a:headEnd/>
            <a:tailEnd type="triangle" w="med" len="med"/>
          </a:ln>
          <a:effectLst/>
        </p:spPr>
      </p:cxnSp>
      <p:sp>
        <p:nvSpPr>
          <p:cNvPr id="171" name="Rectangle 24"/>
          <p:cNvSpPr>
            <a:spLocks noChangeArrowheads="1"/>
          </p:cNvSpPr>
          <p:nvPr/>
        </p:nvSpPr>
        <p:spPr bwMode="auto">
          <a:xfrm flipH="1">
            <a:off x="5117276" y="1941576"/>
            <a:ext cx="1066800" cy="228600"/>
          </a:xfrm>
          <a:prstGeom prst="rect">
            <a:avLst/>
          </a:prstGeom>
          <a:gradFill rotWithShape="0">
            <a:gsLst>
              <a:gs pos="0">
                <a:srgbClr val="CDEBFF">
                  <a:gamma/>
                  <a:shade val="80000"/>
                  <a:invGamma/>
                </a:srgbClr>
              </a:gs>
              <a:gs pos="50000">
                <a:srgbClr val="CDEBFF"/>
              </a:gs>
              <a:gs pos="100000">
                <a:srgbClr val="CDEBFF">
                  <a:gamma/>
                  <a:shade val="80000"/>
                  <a:invGamma/>
                </a:srgbClr>
              </a:gs>
            </a:gsLst>
            <a:lin ang="5400000" scaled="1"/>
          </a:gradFill>
          <a:ln w="12700">
            <a:noFill/>
            <a:miter lim="800000"/>
            <a:headEnd type="none" w="sm" len="sm"/>
            <a:tailEnd type="none" w="sm" len="sm"/>
          </a:ln>
          <a:effectLst/>
        </p:spPr>
        <p:txBody>
          <a:bodyPr anchor="t" anchorCtr="0"/>
          <a:lstStyle/>
          <a:p>
            <a:pPr algn="ctr" eaLnBrk="1" hangingPunct="1"/>
            <a:r>
              <a:rPr lang="en-US" sz="900" dirty="0" smtClean="0">
                <a:solidFill>
                  <a:srgbClr val="000000"/>
                </a:solidFill>
                <a:latin typeface="Arial" charset="0"/>
              </a:rPr>
              <a:t>NG Support</a:t>
            </a:r>
          </a:p>
        </p:txBody>
      </p:sp>
      <p:sp>
        <p:nvSpPr>
          <p:cNvPr id="147" name="Rectangle 13"/>
          <p:cNvSpPr>
            <a:spLocks noChangeArrowheads="1"/>
          </p:cNvSpPr>
          <p:nvPr/>
        </p:nvSpPr>
        <p:spPr bwMode="auto">
          <a:xfrm flipH="1">
            <a:off x="6541324" y="1248952"/>
            <a:ext cx="1165994" cy="1066800"/>
          </a:xfrm>
          <a:prstGeom prst="rect">
            <a:avLst/>
          </a:prstGeom>
          <a:gradFill rotWithShape="1">
            <a:gsLst>
              <a:gs pos="0">
                <a:srgbClr val="B3FDA9">
                  <a:gamma/>
                  <a:shade val="46275"/>
                  <a:invGamma/>
                </a:srgbClr>
              </a:gs>
              <a:gs pos="50000">
                <a:srgbClr val="B3FDA9"/>
              </a:gs>
              <a:gs pos="100000">
                <a:srgbClr val="B3FDA9">
                  <a:gamma/>
                  <a:shade val="46275"/>
                  <a:invGamma/>
                </a:srgbClr>
              </a:gs>
            </a:gsLst>
            <a:lin ang="5400000" scaled="1"/>
          </a:gradFill>
          <a:ln w="12700">
            <a:noFill/>
            <a:miter lim="800000"/>
            <a:headEnd type="none" w="sm" len="sm"/>
            <a:tailEnd type="none" w="sm" len="sm"/>
          </a:ln>
          <a:effectLst/>
        </p:spPr>
        <p:txBody>
          <a:bodyPr wrap="square" anchor="t" anchorCtr="0"/>
          <a:lstStyle/>
          <a:p>
            <a:pPr algn="ctr" eaLnBrk="1" hangingPunct="1"/>
            <a:r>
              <a:rPr lang="en-US" sz="1100" dirty="0" smtClean="0">
                <a:solidFill>
                  <a:srgbClr val="000000"/>
                </a:solidFill>
                <a:latin typeface="Arial" charset="0"/>
              </a:rPr>
              <a:t>OTIS </a:t>
            </a:r>
            <a:r>
              <a:rPr lang="en-US" sz="1100" dirty="0" err="1" smtClean="0">
                <a:solidFill>
                  <a:srgbClr val="000000"/>
                </a:solidFill>
                <a:latin typeface="Arial" charset="0"/>
              </a:rPr>
              <a:t>Cryo</a:t>
            </a:r>
            <a:r>
              <a:rPr lang="en-US" sz="1100" dirty="0" smtClean="0">
                <a:solidFill>
                  <a:srgbClr val="000000"/>
                </a:solidFill>
                <a:latin typeface="Arial" charset="0"/>
              </a:rPr>
              <a:t> I&amp;T</a:t>
            </a:r>
            <a:endParaRPr lang="en-US" sz="1100" dirty="0">
              <a:solidFill>
                <a:srgbClr val="000000"/>
              </a:solidFill>
              <a:latin typeface="Arial" charset="0"/>
            </a:endParaRPr>
          </a:p>
        </p:txBody>
      </p:sp>
      <p:sp>
        <p:nvSpPr>
          <p:cNvPr id="71" name="Rectangle 29"/>
          <p:cNvSpPr>
            <a:spLocks noChangeArrowheads="1"/>
          </p:cNvSpPr>
          <p:nvPr/>
        </p:nvSpPr>
        <p:spPr bwMode="auto">
          <a:xfrm flipH="1">
            <a:off x="104774" y="3084576"/>
            <a:ext cx="1343026" cy="990600"/>
          </a:xfrm>
          <a:prstGeom prst="rect">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lgn="ctr">
              <a:defRPr/>
            </a:pPr>
            <a:endParaRPr lang="en-US" sz="1800">
              <a:solidFill>
                <a:srgbClr val="000000"/>
              </a:solidFill>
            </a:endParaRPr>
          </a:p>
        </p:txBody>
      </p:sp>
      <p:sp>
        <p:nvSpPr>
          <p:cNvPr id="114" name="Text Box 31"/>
          <p:cNvSpPr txBox="1">
            <a:spLocks noChangeArrowheads="1"/>
          </p:cNvSpPr>
          <p:nvPr/>
        </p:nvSpPr>
        <p:spPr bwMode="auto">
          <a:xfrm flipH="1">
            <a:off x="877545" y="3236471"/>
            <a:ext cx="784225" cy="215440"/>
          </a:xfrm>
          <a:prstGeom prst="rect">
            <a:avLst/>
          </a:prstGeom>
          <a:noFill/>
          <a:ln w="12700">
            <a:noFill/>
            <a:miter lim="800000"/>
            <a:headEnd type="none" w="sm" len="sm"/>
            <a:tailEnd type="none" w="sm" len="sm"/>
          </a:ln>
        </p:spPr>
        <p:txBody>
          <a:bodyPr lIns="91435" tIns="45718" rIns="91435" bIns="45718">
            <a:spAutoFit/>
          </a:bodyPr>
          <a:lstStyle/>
          <a:p>
            <a:pPr algn="ctr" eaLnBrk="1" hangingPunct="1"/>
            <a:r>
              <a:rPr lang="en-US" sz="800" dirty="0">
                <a:solidFill>
                  <a:srgbClr val="000000"/>
                </a:solidFill>
                <a:latin typeface="Arial" charset="0"/>
              </a:rPr>
              <a:t>Facility</a:t>
            </a:r>
          </a:p>
        </p:txBody>
      </p:sp>
      <p:grpSp>
        <p:nvGrpSpPr>
          <p:cNvPr id="5" name="Group 32"/>
          <p:cNvGrpSpPr>
            <a:grpSpLocks/>
          </p:cNvGrpSpPr>
          <p:nvPr/>
        </p:nvGrpSpPr>
        <p:grpSpPr bwMode="auto">
          <a:xfrm>
            <a:off x="1113741" y="3433825"/>
            <a:ext cx="334059" cy="601726"/>
            <a:chOff x="4864" y="3674"/>
            <a:chExt cx="294" cy="444"/>
          </a:xfrm>
        </p:grpSpPr>
        <p:sp>
          <p:nvSpPr>
            <p:cNvPr id="129" name="Rectangle 33"/>
            <p:cNvSpPr>
              <a:spLocks noChangeArrowheads="1"/>
            </p:cNvSpPr>
            <p:nvPr/>
          </p:nvSpPr>
          <p:spPr bwMode="auto">
            <a:xfrm flipH="1">
              <a:off x="4889" y="3674"/>
              <a:ext cx="244" cy="106"/>
            </a:xfrm>
            <a:prstGeom prst="rect">
              <a:avLst/>
            </a:prstGeom>
            <a:solidFill>
              <a:srgbClr val="73E786"/>
            </a:solidFill>
            <a:ln w="12700" algn="ctr">
              <a:noFill/>
              <a:miter lim="800000"/>
              <a:headEnd type="none" w="sm" len="sm"/>
              <a:tailEnd type="none" w="sm" len="sm"/>
            </a:ln>
          </p:spPr>
          <p:txBody>
            <a:bodyPr wrap="none" anchor="ctr"/>
            <a:lstStyle/>
            <a:p>
              <a:pPr algn="ctr"/>
              <a:endParaRPr lang="en-US" sz="1800">
                <a:solidFill>
                  <a:srgbClr val="000000"/>
                </a:solidFill>
              </a:endParaRPr>
            </a:p>
          </p:txBody>
        </p:sp>
        <p:sp>
          <p:nvSpPr>
            <p:cNvPr id="130" name="Rectangle 34"/>
            <p:cNvSpPr>
              <a:spLocks noChangeArrowheads="1"/>
            </p:cNvSpPr>
            <p:nvPr/>
          </p:nvSpPr>
          <p:spPr bwMode="auto">
            <a:xfrm flipH="1">
              <a:off x="4889" y="3800"/>
              <a:ext cx="244" cy="94"/>
            </a:xfrm>
            <a:prstGeom prst="rect">
              <a:avLst/>
            </a:prstGeom>
            <a:solidFill>
              <a:srgbClr val="CCFFFF"/>
            </a:solidFill>
            <a:ln w="12700">
              <a:noFill/>
              <a:miter lim="800000"/>
              <a:headEnd type="none" w="sm" len="sm"/>
              <a:tailEnd type="none" w="sm" len="sm"/>
            </a:ln>
          </p:spPr>
          <p:txBody>
            <a:bodyPr wrap="none" anchor="ctr"/>
            <a:lstStyle/>
            <a:p>
              <a:pPr algn="ctr"/>
              <a:endParaRPr lang="en-US" sz="1800">
                <a:solidFill>
                  <a:srgbClr val="000000"/>
                </a:solidFill>
              </a:endParaRPr>
            </a:p>
          </p:txBody>
        </p:sp>
        <p:sp>
          <p:nvSpPr>
            <p:cNvPr id="132" name="Rectangle 35"/>
            <p:cNvSpPr>
              <a:spLocks noChangeArrowheads="1"/>
            </p:cNvSpPr>
            <p:nvPr/>
          </p:nvSpPr>
          <p:spPr bwMode="auto">
            <a:xfrm flipH="1">
              <a:off x="4887" y="4028"/>
              <a:ext cx="247" cy="90"/>
            </a:xfrm>
            <a:prstGeom prst="rect">
              <a:avLst/>
            </a:prstGeom>
            <a:solidFill>
              <a:srgbClr val="FFCC66"/>
            </a:solidFill>
            <a:ln w="12700">
              <a:noFill/>
              <a:miter lim="800000"/>
              <a:headEnd type="none" w="sm" len="sm"/>
              <a:tailEnd type="none" w="sm" len="sm"/>
            </a:ln>
          </p:spPr>
          <p:txBody>
            <a:bodyPr wrap="none" lIns="0" tIns="0" rIns="0" bIns="0" anchor="b"/>
            <a:lstStyle/>
            <a:p>
              <a:pPr algn="r"/>
              <a:endParaRPr lang="en-US" sz="1000">
                <a:solidFill>
                  <a:srgbClr val="000282"/>
                </a:solidFill>
                <a:latin typeface="Arial" charset="0"/>
              </a:endParaRPr>
            </a:p>
          </p:txBody>
        </p:sp>
        <p:sp>
          <p:nvSpPr>
            <p:cNvPr id="133" name="Text Box 36"/>
            <p:cNvSpPr txBox="1">
              <a:spLocks noChangeArrowheads="1"/>
            </p:cNvSpPr>
            <p:nvPr/>
          </p:nvSpPr>
          <p:spPr bwMode="auto">
            <a:xfrm flipH="1">
              <a:off x="4864" y="3876"/>
              <a:ext cx="294" cy="154"/>
            </a:xfrm>
            <a:prstGeom prst="rect">
              <a:avLst/>
            </a:prstGeom>
            <a:noFill/>
            <a:ln w="12700">
              <a:noFill/>
              <a:miter lim="800000"/>
              <a:headEnd type="none" w="sm" len="sm"/>
              <a:tailEnd type="none" w="sm" len="sm"/>
            </a:ln>
          </p:spPr>
          <p:txBody>
            <a:bodyPr lIns="91435" tIns="45718" rIns="91435" bIns="45718">
              <a:spAutoFit/>
            </a:bodyPr>
            <a:lstStyle/>
            <a:p>
              <a:pPr algn="ctr" eaLnBrk="1" hangingPunct="1"/>
              <a:r>
                <a:rPr lang="en-US" sz="1000">
                  <a:solidFill>
                    <a:srgbClr val="DDDDDD"/>
                  </a:solidFill>
                  <a:latin typeface="Arial" charset="0"/>
                </a:rPr>
                <a:t>N/A</a:t>
              </a:r>
            </a:p>
          </p:txBody>
        </p:sp>
      </p:grpSp>
      <p:sp>
        <p:nvSpPr>
          <p:cNvPr id="73" name="Text Box 37"/>
          <p:cNvSpPr txBox="1">
            <a:spLocks noChangeArrowheads="1"/>
          </p:cNvSpPr>
          <p:nvPr/>
        </p:nvSpPr>
        <p:spPr bwMode="auto">
          <a:xfrm flipH="1">
            <a:off x="42675" y="3059581"/>
            <a:ext cx="1524000" cy="230828"/>
          </a:xfrm>
          <a:prstGeom prst="rect">
            <a:avLst/>
          </a:prstGeom>
          <a:noFill/>
          <a:ln w="12700">
            <a:noFill/>
            <a:miter lim="800000"/>
            <a:headEnd type="none" w="sm" len="sm"/>
            <a:tailEnd type="none" w="sm" len="sm"/>
          </a:ln>
        </p:spPr>
        <p:txBody>
          <a:bodyPr wrap="square" lIns="91435" tIns="45718" rIns="91435" bIns="45718">
            <a:spAutoFit/>
          </a:bodyPr>
          <a:lstStyle/>
          <a:p>
            <a:pPr algn="ctr" eaLnBrk="1" hangingPunct="1"/>
            <a:r>
              <a:rPr lang="en-US" sz="900" dirty="0" smtClean="0">
                <a:solidFill>
                  <a:srgbClr val="000000"/>
                </a:solidFill>
                <a:latin typeface="Arial" charset="0"/>
              </a:rPr>
              <a:t>Responsibility</a:t>
            </a:r>
            <a:endParaRPr lang="en-US" sz="1100" dirty="0">
              <a:solidFill>
                <a:srgbClr val="000000"/>
              </a:solidFill>
              <a:latin typeface="Arial" charset="0"/>
            </a:endParaRPr>
          </a:p>
        </p:txBody>
      </p:sp>
      <p:sp>
        <p:nvSpPr>
          <p:cNvPr id="77" name="Text Box 41"/>
          <p:cNvSpPr txBox="1">
            <a:spLocks noChangeArrowheads="1"/>
          </p:cNvSpPr>
          <p:nvPr/>
        </p:nvSpPr>
        <p:spPr bwMode="auto">
          <a:xfrm flipH="1">
            <a:off x="351740" y="3235506"/>
            <a:ext cx="954087" cy="215440"/>
          </a:xfrm>
          <a:prstGeom prst="rect">
            <a:avLst/>
          </a:prstGeom>
          <a:noFill/>
          <a:ln w="12700">
            <a:noFill/>
            <a:miter lim="800000"/>
            <a:headEnd type="none" w="sm" len="sm"/>
            <a:tailEnd type="none" w="sm" len="sm"/>
          </a:ln>
        </p:spPr>
        <p:txBody>
          <a:bodyPr lIns="91435" tIns="45718" rIns="91435" bIns="45718">
            <a:spAutoFit/>
          </a:bodyPr>
          <a:lstStyle/>
          <a:p>
            <a:pPr algn="ctr" eaLnBrk="1" hangingPunct="1"/>
            <a:r>
              <a:rPr lang="en-US" sz="800" dirty="0">
                <a:solidFill>
                  <a:srgbClr val="000000"/>
                </a:solidFill>
                <a:latin typeface="Arial" charset="0"/>
              </a:rPr>
              <a:t>Execution</a:t>
            </a:r>
          </a:p>
        </p:txBody>
      </p:sp>
      <p:sp>
        <p:nvSpPr>
          <p:cNvPr id="78" name="Text Box 42"/>
          <p:cNvSpPr txBox="1">
            <a:spLocks noChangeArrowheads="1"/>
          </p:cNvSpPr>
          <p:nvPr/>
        </p:nvSpPr>
        <p:spPr bwMode="auto">
          <a:xfrm flipH="1">
            <a:off x="64061" y="3401453"/>
            <a:ext cx="598487" cy="215440"/>
          </a:xfrm>
          <a:prstGeom prst="rect">
            <a:avLst/>
          </a:prstGeom>
          <a:noFill/>
          <a:ln w="12700">
            <a:noFill/>
            <a:miter lim="800000"/>
            <a:headEnd type="none" w="sm" len="sm"/>
            <a:tailEnd type="none" w="sm" len="sm"/>
          </a:ln>
        </p:spPr>
        <p:txBody>
          <a:bodyPr lIns="91435" tIns="45718" rIns="91435" bIns="45718">
            <a:spAutoFit/>
          </a:bodyPr>
          <a:lstStyle/>
          <a:p>
            <a:pPr eaLnBrk="1" hangingPunct="1"/>
            <a:r>
              <a:rPr lang="en-US" sz="800" dirty="0">
                <a:solidFill>
                  <a:srgbClr val="000000"/>
                </a:solidFill>
                <a:latin typeface="Arial" charset="0"/>
              </a:rPr>
              <a:t>NASA</a:t>
            </a:r>
          </a:p>
        </p:txBody>
      </p:sp>
      <p:sp>
        <p:nvSpPr>
          <p:cNvPr id="79" name="Text Box 43"/>
          <p:cNvSpPr txBox="1">
            <a:spLocks noChangeArrowheads="1"/>
          </p:cNvSpPr>
          <p:nvPr/>
        </p:nvSpPr>
        <p:spPr bwMode="auto">
          <a:xfrm flipH="1">
            <a:off x="60886" y="3538726"/>
            <a:ext cx="752475" cy="215440"/>
          </a:xfrm>
          <a:prstGeom prst="rect">
            <a:avLst/>
          </a:prstGeom>
          <a:noFill/>
          <a:ln w="12700">
            <a:noFill/>
            <a:miter lim="800000"/>
            <a:headEnd type="none" w="sm" len="sm"/>
            <a:tailEnd type="none" w="sm" len="sm"/>
          </a:ln>
        </p:spPr>
        <p:txBody>
          <a:bodyPr lIns="91435" tIns="45718" rIns="91435" bIns="45718">
            <a:spAutoFit/>
          </a:bodyPr>
          <a:lstStyle/>
          <a:p>
            <a:pPr eaLnBrk="1" hangingPunct="1"/>
            <a:r>
              <a:rPr lang="en-US" sz="800" dirty="0" smtClean="0">
                <a:solidFill>
                  <a:srgbClr val="000000"/>
                </a:solidFill>
                <a:latin typeface="Arial" charset="0"/>
              </a:rPr>
              <a:t>NG</a:t>
            </a:r>
            <a:endParaRPr lang="en-US" sz="800" dirty="0">
              <a:solidFill>
                <a:srgbClr val="000000"/>
              </a:solidFill>
              <a:latin typeface="Arial" charset="0"/>
            </a:endParaRPr>
          </a:p>
        </p:txBody>
      </p:sp>
      <p:sp>
        <p:nvSpPr>
          <p:cNvPr id="80" name="Text Box 44"/>
          <p:cNvSpPr txBox="1">
            <a:spLocks noChangeArrowheads="1"/>
          </p:cNvSpPr>
          <p:nvPr/>
        </p:nvSpPr>
        <p:spPr bwMode="auto">
          <a:xfrm flipH="1">
            <a:off x="60885" y="3690876"/>
            <a:ext cx="919163" cy="215440"/>
          </a:xfrm>
          <a:prstGeom prst="rect">
            <a:avLst/>
          </a:prstGeom>
          <a:noFill/>
          <a:ln w="12700">
            <a:noFill/>
            <a:miter lim="800000"/>
            <a:headEnd type="none" w="sm" len="sm"/>
            <a:tailEnd type="none" w="sm" len="sm"/>
          </a:ln>
        </p:spPr>
        <p:txBody>
          <a:bodyPr wrap="square" lIns="91435" tIns="45718" rIns="91435" bIns="45718">
            <a:spAutoFit/>
          </a:bodyPr>
          <a:lstStyle/>
          <a:p>
            <a:pPr eaLnBrk="1" hangingPunct="1"/>
            <a:r>
              <a:rPr lang="en-US" sz="800" dirty="0" smtClean="0">
                <a:solidFill>
                  <a:srgbClr val="000000"/>
                </a:solidFill>
                <a:latin typeface="Arial" charset="0"/>
              </a:rPr>
              <a:t>NG / </a:t>
            </a:r>
            <a:r>
              <a:rPr lang="en-US" sz="800" dirty="0" err="1" smtClean="0">
                <a:solidFill>
                  <a:srgbClr val="000000"/>
                </a:solidFill>
                <a:latin typeface="Arial" charset="0"/>
              </a:rPr>
              <a:t>Exelis</a:t>
            </a:r>
            <a:endParaRPr lang="en-US" sz="800" dirty="0">
              <a:solidFill>
                <a:srgbClr val="000000"/>
              </a:solidFill>
              <a:latin typeface="Arial" charset="0"/>
            </a:endParaRPr>
          </a:p>
        </p:txBody>
      </p:sp>
      <p:sp>
        <p:nvSpPr>
          <p:cNvPr id="89" name="Text Box 45"/>
          <p:cNvSpPr txBox="1">
            <a:spLocks noChangeArrowheads="1"/>
          </p:cNvSpPr>
          <p:nvPr/>
        </p:nvSpPr>
        <p:spPr bwMode="auto">
          <a:xfrm flipH="1">
            <a:off x="60886" y="3845143"/>
            <a:ext cx="998537" cy="215440"/>
          </a:xfrm>
          <a:prstGeom prst="rect">
            <a:avLst/>
          </a:prstGeom>
          <a:noFill/>
          <a:ln w="12700">
            <a:noFill/>
            <a:miter lim="800000"/>
            <a:headEnd type="none" w="sm" len="sm"/>
            <a:tailEnd type="none" w="sm" len="sm"/>
          </a:ln>
        </p:spPr>
        <p:txBody>
          <a:bodyPr lIns="91435" tIns="45718" rIns="91435" bIns="45718">
            <a:spAutoFit/>
          </a:bodyPr>
          <a:lstStyle/>
          <a:p>
            <a:pPr eaLnBrk="1" hangingPunct="1"/>
            <a:r>
              <a:rPr lang="en-US" sz="800" dirty="0">
                <a:solidFill>
                  <a:srgbClr val="000000"/>
                </a:solidFill>
                <a:latin typeface="Arial" charset="0"/>
              </a:rPr>
              <a:t>ESA / </a:t>
            </a:r>
            <a:r>
              <a:rPr lang="en-US" sz="800" dirty="0" err="1" smtClean="0">
                <a:solidFill>
                  <a:srgbClr val="000000"/>
                </a:solidFill>
                <a:latin typeface="Arial" charset="0"/>
              </a:rPr>
              <a:t>Ariane</a:t>
            </a:r>
            <a:endParaRPr lang="en-US" sz="800" dirty="0">
              <a:solidFill>
                <a:srgbClr val="000000"/>
              </a:solidFill>
              <a:latin typeface="Arial" charset="0"/>
            </a:endParaRPr>
          </a:p>
        </p:txBody>
      </p:sp>
      <p:grpSp>
        <p:nvGrpSpPr>
          <p:cNvPr id="6" name="Group 135"/>
          <p:cNvGrpSpPr/>
          <p:nvPr/>
        </p:nvGrpSpPr>
        <p:grpSpPr>
          <a:xfrm>
            <a:off x="783010" y="3440176"/>
            <a:ext cx="283790" cy="595375"/>
            <a:chOff x="783010" y="3214625"/>
            <a:chExt cx="387350" cy="704849"/>
          </a:xfrm>
        </p:grpSpPr>
        <p:sp>
          <p:nvSpPr>
            <p:cNvPr id="74" name="Rectangle 38"/>
            <p:cNvSpPr>
              <a:spLocks noChangeArrowheads="1"/>
            </p:cNvSpPr>
            <p:nvPr/>
          </p:nvSpPr>
          <p:spPr bwMode="auto">
            <a:xfrm flipH="1">
              <a:off x="783010" y="3214625"/>
              <a:ext cx="387350" cy="168275"/>
            </a:xfrm>
            <a:prstGeom prst="rect">
              <a:avLst/>
            </a:prstGeom>
            <a:gradFill rotWithShape="1">
              <a:gsLst>
                <a:gs pos="0">
                  <a:srgbClr val="53754E"/>
                </a:gs>
                <a:gs pos="50000">
                  <a:srgbClr val="B3FDA9"/>
                </a:gs>
                <a:gs pos="100000">
                  <a:srgbClr val="53754E"/>
                </a:gs>
              </a:gsLst>
              <a:lin ang="5400000" scaled="1"/>
            </a:gradFill>
            <a:ln w="12700" algn="ctr">
              <a:noFill/>
              <a:miter lim="800000"/>
              <a:headEnd type="none" w="sm" len="sm"/>
              <a:tailEnd type="none" w="sm" len="sm"/>
            </a:ln>
          </p:spPr>
          <p:txBody>
            <a:bodyPr wrap="none" anchor="ctr"/>
            <a:lstStyle/>
            <a:p>
              <a:pPr algn="ctr"/>
              <a:endParaRPr lang="en-US" sz="1800">
                <a:solidFill>
                  <a:srgbClr val="000000"/>
                </a:solidFill>
              </a:endParaRPr>
            </a:p>
          </p:txBody>
        </p:sp>
        <p:sp>
          <p:nvSpPr>
            <p:cNvPr id="75" name="Rectangle 39"/>
            <p:cNvSpPr>
              <a:spLocks noChangeArrowheads="1"/>
            </p:cNvSpPr>
            <p:nvPr/>
          </p:nvSpPr>
          <p:spPr bwMode="auto">
            <a:xfrm flipH="1">
              <a:off x="783010" y="3413062"/>
              <a:ext cx="387350" cy="149225"/>
            </a:xfrm>
            <a:prstGeom prst="rect">
              <a:avLst/>
            </a:prstGeom>
            <a:gradFill rotWithShape="0">
              <a:gsLst>
                <a:gs pos="0">
                  <a:srgbClr val="A4BCCC"/>
                </a:gs>
                <a:gs pos="50000">
                  <a:srgbClr val="CDEBFF"/>
                </a:gs>
                <a:gs pos="100000">
                  <a:srgbClr val="A4BCCC"/>
                </a:gs>
              </a:gsLst>
              <a:lin ang="5400000" scaled="1"/>
            </a:gradFill>
            <a:ln w="12700">
              <a:noFill/>
              <a:miter lim="800000"/>
              <a:headEnd type="none" w="sm" len="sm"/>
              <a:tailEnd type="none" w="sm" len="sm"/>
            </a:ln>
          </p:spPr>
          <p:txBody>
            <a:bodyPr wrap="none" anchor="ctr"/>
            <a:lstStyle/>
            <a:p>
              <a:pPr algn="ctr"/>
              <a:endParaRPr lang="en-US" sz="1800">
                <a:solidFill>
                  <a:srgbClr val="000000"/>
                </a:solidFill>
              </a:endParaRPr>
            </a:p>
          </p:txBody>
        </p:sp>
        <p:sp>
          <p:nvSpPr>
            <p:cNvPr id="76" name="Rectangle 40"/>
            <p:cNvSpPr>
              <a:spLocks noChangeArrowheads="1"/>
            </p:cNvSpPr>
            <p:nvPr/>
          </p:nvSpPr>
          <p:spPr bwMode="auto">
            <a:xfrm flipH="1">
              <a:off x="783010" y="3592450"/>
              <a:ext cx="387350" cy="149225"/>
            </a:xfrm>
            <a:prstGeom prst="rect">
              <a:avLst/>
            </a:prstGeom>
            <a:gradFill rotWithShape="1">
              <a:gsLst>
                <a:gs pos="0">
                  <a:srgbClr val="5E5E76"/>
                </a:gs>
                <a:gs pos="50000">
                  <a:srgbClr val="CCCCFF"/>
                </a:gs>
                <a:gs pos="100000">
                  <a:srgbClr val="5E5E76"/>
                </a:gs>
              </a:gsLst>
              <a:lin ang="5400000" scaled="1"/>
            </a:gradFill>
            <a:ln w="12700">
              <a:noFill/>
              <a:miter lim="800000"/>
              <a:headEnd type="none" w="sm" len="sm"/>
              <a:tailEnd type="none" w="sm" len="sm"/>
            </a:ln>
          </p:spPr>
          <p:txBody>
            <a:bodyPr wrap="none" anchor="ctr"/>
            <a:lstStyle/>
            <a:p>
              <a:pPr algn="ctr"/>
              <a:endParaRPr lang="en-US" sz="1800">
                <a:solidFill>
                  <a:srgbClr val="000000"/>
                </a:solidFill>
              </a:endParaRPr>
            </a:p>
          </p:txBody>
        </p:sp>
        <p:sp>
          <p:nvSpPr>
            <p:cNvPr id="111" name="Rectangle 46"/>
            <p:cNvSpPr>
              <a:spLocks noChangeArrowheads="1"/>
            </p:cNvSpPr>
            <p:nvPr/>
          </p:nvSpPr>
          <p:spPr bwMode="auto">
            <a:xfrm flipH="1">
              <a:off x="783010" y="3771837"/>
              <a:ext cx="387350" cy="147637"/>
            </a:xfrm>
            <a:prstGeom prst="rect">
              <a:avLst/>
            </a:prstGeom>
            <a:gradFill rotWithShape="1">
              <a:gsLst>
                <a:gs pos="0">
                  <a:srgbClr val="C29B00"/>
                </a:gs>
                <a:gs pos="50000">
                  <a:srgbClr val="FFCC00"/>
                </a:gs>
                <a:gs pos="100000">
                  <a:srgbClr val="C29B00"/>
                </a:gs>
              </a:gsLst>
              <a:lin ang="5400000" scaled="1"/>
            </a:gradFill>
            <a:ln w="12700">
              <a:noFill/>
              <a:miter lim="800000"/>
              <a:headEnd type="none" w="sm" len="sm"/>
              <a:tailEnd type="none" w="sm" len="sm"/>
            </a:ln>
          </p:spPr>
          <p:txBody>
            <a:bodyPr lIns="0" tIns="0" rIns="0" bIns="0" anchor="ctr"/>
            <a:lstStyle/>
            <a:p>
              <a:pPr algn="ctr"/>
              <a:endParaRPr lang="en-US" sz="1600">
                <a:solidFill>
                  <a:srgbClr val="000000"/>
                </a:solidFill>
                <a:latin typeface="Arial" charset="0"/>
              </a:endParaRPr>
            </a:p>
          </p:txBody>
        </p:sp>
      </p:grpSp>
      <p:sp>
        <p:nvSpPr>
          <p:cNvPr id="137" name="Rectangle 13"/>
          <p:cNvSpPr>
            <a:spLocks noChangeArrowheads="1"/>
          </p:cNvSpPr>
          <p:nvPr/>
        </p:nvSpPr>
        <p:spPr bwMode="auto">
          <a:xfrm flipH="1">
            <a:off x="5105400" y="1666036"/>
            <a:ext cx="1066800" cy="252073"/>
          </a:xfrm>
          <a:prstGeom prst="rect">
            <a:avLst/>
          </a:prstGeom>
          <a:gradFill rotWithShape="1">
            <a:gsLst>
              <a:gs pos="0">
                <a:srgbClr val="B3FDA9">
                  <a:gamma/>
                  <a:shade val="46275"/>
                  <a:invGamma/>
                </a:srgbClr>
              </a:gs>
              <a:gs pos="50000">
                <a:srgbClr val="B3FDA9"/>
              </a:gs>
              <a:gs pos="100000">
                <a:srgbClr val="B3FDA9">
                  <a:gamma/>
                  <a:shade val="46275"/>
                  <a:invGamma/>
                </a:srgbClr>
              </a:gs>
            </a:gsLst>
            <a:lin ang="5400000" scaled="1"/>
          </a:gradFill>
          <a:ln w="12700">
            <a:noFill/>
            <a:miter lim="800000"/>
            <a:headEnd type="none" w="sm" len="sm"/>
            <a:tailEnd type="none" w="sm" len="sm"/>
          </a:ln>
          <a:effectLst/>
        </p:spPr>
        <p:txBody>
          <a:bodyPr wrap="none" anchor="ctr"/>
          <a:lstStyle/>
          <a:p>
            <a:pPr algn="ctr" eaLnBrk="1" hangingPunct="1"/>
            <a:r>
              <a:rPr lang="en-US" sz="900" dirty="0" err="1" smtClean="0">
                <a:solidFill>
                  <a:srgbClr val="000000"/>
                </a:solidFill>
                <a:latin typeface="Arial" charset="0"/>
              </a:rPr>
              <a:t>Exelis</a:t>
            </a:r>
            <a:r>
              <a:rPr lang="en-US" sz="900" dirty="0" smtClean="0">
                <a:solidFill>
                  <a:srgbClr val="000000"/>
                </a:solidFill>
                <a:latin typeface="Arial" charset="0"/>
              </a:rPr>
              <a:t> Support</a:t>
            </a:r>
            <a:endParaRPr lang="en-US" sz="900" dirty="0">
              <a:solidFill>
                <a:srgbClr val="000000"/>
              </a:solidFill>
              <a:latin typeface="Arial" charset="0"/>
            </a:endParaRPr>
          </a:p>
        </p:txBody>
      </p:sp>
      <p:sp>
        <p:nvSpPr>
          <p:cNvPr id="140" name="Rectangle 24"/>
          <p:cNvSpPr>
            <a:spLocks noChangeArrowheads="1"/>
          </p:cNvSpPr>
          <p:nvPr/>
        </p:nvSpPr>
        <p:spPr bwMode="auto">
          <a:xfrm flipH="1">
            <a:off x="6600140" y="1948891"/>
            <a:ext cx="1066800" cy="228600"/>
          </a:xfrm>
          <a:prstGeom prst="rect">
            <a:avLst/>
          </a:prstGeom>
          <a:gradFill rotWithShape="0">
            <a:gsLst>
              <a:gs pos="0">
                <a:srgbClr val="CDEBFF">
                  <a:gamma/>
                  <a:shade val="80000"/>
                  <a:invGamma/>
                </a:srgbClr>
              </a:gs>
              <a:gs pos="50000">
                <a:srgbClr val="CDEBFF"/>
              </a:gs>
              <a:gs pos="100000">
                <a:srgbClr val="CDEBFF">
                  <a:gamma/>
                  <a:shade val="80000"/>
                  <a:invGamma/>
                </a:srgbClr>
              </a:gs>
            </a:gsLst>
            <a:lin ang="5400000" scaled="1"/>
          </a:gradFill>
          <a:ln w="12700">
            <a:noFill/>
            <a:miter lim="800000"/>
            <a:headEnd type="none" w="sm" len="sm"/>
            <a:tailEnd type="none" w="sm" len="sm"/>
          </a:ln>
          <a:effectLst/>
        </p:spPr>
        <p:txBody>
          <a:bodyPr anchor="t" anchorCtr="0"/>
          <a:lstStyle/>
          <a:p>
            <a:pPr algn="ctr" eaLnBrk="1" hangingPunct="1"/>
            <a:r>
              <a:rPr lang="en-US" sz="900" dirty="0" smtClean="0">
                <a:solidFill>
                  <a:srgbClr val="000000"/>
                </a:solidFill>
                <a:latin typeface="Arial" charset="0"/>
              </a:rPr>
              <a:t>NG Support</a:t>
            </a:r>
          </a:p>
        </p:txBody>
      </p:sp>
      <p:sp>
        <p:nvSpPr>
          <p:cNvPr id="141" name="Rectangle 13"/>
          <p:cNvSpPr>
            <a:spLocks noChangeArrowheads="1"/>
          </p:cNvSpPr>
          <p:nvPr/>
        </p:nvSpPr>
        <p:spPr bwMode="auto">
          <a:xfrm flipH="1">
            <a:off x="6588264" y="1673351"/>
            <a:ext cx="1066800" cy="252073"/>
          </a:xfrm>
          <a:prstGeom prst="rect">
            <a:avLst/>
          </a:prstGeom>
          <a:gradFill rotWithShape="1">
            <a:gsLst>
              <a:gs pos="0">
                <a:srgbClr val="B3FDA9">
                  <a:gamma/>
                  <a:shade val="46275"/>
                  <a:invGamma/>
                </a:srgbClr>
              </a:gs>
              <a:gs pos="50000">
                <a:srgbClr val="B3FDA9"/>
              </a:gs>
              <a:gs pos="100000">
                <a:srgbClr val="B3FDA9">
                  <a:gamma/>
                  <a:shade val="46275"/>
                  <a:invGamma/>
                </a:srgbClr>
              </a:gs>
            </a:gsLst>
            <a:lin ang="5400000" scaled="1"/>
          </a:gradFill>
          <a:ln w="12700">
            <a:noFill/>
            <a:miter lim="800000"/>
            <a:headEnd type="none" w="sm" len="sm"/>
            <a:tailEnd type="none" w="sm" len="sm"/>
          </a:ln>
          <a:effectLst/>
        </p:spPr>
        <p:txBody>
          <a:bodyPr wrap="none" anchor="ctr"/>
          <a:lstStyle/>
          <a:p>
            <a:pPr algn="ctr" eaLnBrk="1" hangingPunct="1"/>
            <a:r>
              <a:rPr lang="en-US" sz="900" dirty="0" err="1" smtClean="0">
                <a:solidFill>
                  <a:srgbClr val="000000"/>
                </a:solidFill>
                <a:latin typeface="Arial" charset="0"/>
              </a:rPr>
              <a:t>Exelis</a:t>
            </a:r>
            <a:r>
              <a:rPr lang="en-US" sz="900" dirty="0" smtClean="0">
                <a:solidFill>
                  <a:srgbClr val="000000"/>
                </a:solidFill>
                <a:latin typeface="Arial" charset="0"/>
              </a:rPr>
              <a:t> Support</a:t>
            </a:r>
            <a:endParaRPr lang="en-US" sz="900" dirty="0">
              <a:solidFill>
                <a:srgbClr val="000000"/>
              </a:solidFill>
              <a:latin typeface="Arial" charset="0"/>
            </a:endParaRPr>
          </a:p>
        </p:txBody>
      </p:sp>
      <p:sp>
        <p:nvSpPr>
          <p:cNvPr id="139" name="Rectangle 138"/>
          <p:cNvSpPr/>
          <p:nvPr/>
        </p:nvSpPr>
        <p:spPr bwMode="auto">
          <a:xfrm>
            <a:off x="2267744" y="6648450"/>
            <a:ext cx="6624736" cy="20955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44" name="Date Placeholder 3"/>
          <p:cNvSpPr txBox="1">
            <a:spLocks/>
          </p:cNvSpPr>
          <p:nvPr/>
        </p:nvSpPr>
        <p:spPr bwMode="auto">
          <a:xfrm>
            <a:off x="136177" y="6616498"/>
            <a:ext cx="835453" cy="246207"/>
          </a:xfrm>
          <a:prstGeom prst="rect">
            <a:avLst/>
          </a:prstGeom>
          <a:noFill/>
          <a:ln w="9525">
            <a:noFill/>
            <a:miter lim="800000"/>
            <a:headEnd/>
            <a:tailEnd/>
          </a:ln>
          <a:effectLst/>
        </p:spPr>
        <p:txBody>
          <a:bodyPr vert="horz" wrap="none" lIns="91424" tIns="45713" rIns="91424" bIns="45713"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00000"/>
                </a:solidFill>
                <a:effectLst/>
                <a:uLnTx/>
                <a:uFillTx/>
                <a:latin typeface="Arial"/>
                <a:ea typeface="+mn-ea"/>
                <a:cs typeface="+mn-cs"/>
              </a:rPr>
              <a:t>6 July 2012</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48" name="Footer Placeholder 5"/>
          <p:cNvSpPr txBox="1">
            <a:spLocks/>
          </p:cNvSpPr>
          <p:nvPr/>
        </p:nvSpPr>
        <p:spPr bwMode="auto">
          <a:xfrm>
            <a:off x="1498053" y="6597042"/>
            <a:ext cx="6585626" cy="246221"/>
          </a:xfrm>
          <a:prstGeom prst="rect">
            <a:avLst/>
          </a:prstGeom>
          <a:noFill/>
          <a:ln w="9525">
            <a:noFill/>
            <a:miter lim="800000"/>
            <a:headEnd/>
            <a:tailEnd/>
          </a:ln>
          <a:effectLst/>
        </p:spPr>
        <p:txBody>
          <a:bodyPr vert="horz" wrap="square" lIns="91424" tIns="45713" rIns="91424" bIns="45713"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00000"/>
                </a:solidFill>
                <a:effectLst/>
                <a:uLnTx/>
                <a:uFillTx/>
                <a:latin typeface="Arial"/>
                <a:ea typeface="+mn-ea"/>
                <a:cs typeface="+mn-cs"/>
              </a:rPr>
              <a:t>SPIE Astronomical Telescopes and Instrumentation:  8442-90</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52" name="Slide Number Placeholder 4"/>
          <p:cNvSpPr txBox="1">
            <a:spLocks/>
          </p:cNvSpPr>
          <p:nvPr/>
        </p:nvSpPr>
        <p:spPr bwMode="auto">
          <a:xfrm>
            <a:off x="8805865" y="6578602"/>
            <a:ext cx="338137" cy="276225"/>
          </a:xfrm>
          <a:prstGeom prst="rect">
            <a:avLst/>
          </a:prstGeom>
          <a:noFill/>
          <a:ln w="9525">
            <a:noFill/>
            <a:miter lim="800000"/>
            <a:headEnd/>
            <a:tailEnd/>
          </a:ln>
          <a:effectLst/>
        </p:spPr>
        <p:txBody>
          <a:bodyPr vert="horz" wrap="none" lIns="91424" tIns="45713" rIns="91424" bIns="45713"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BFC24D-9AC3-4BD4-B8CD-E2D7ECDFF942}" type="slidenum">
              <a:rPr kumimoji="0" lang="en-US" sz="1200" b="1"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0552" y="132080"/>
            <a:ext cx="8275638" cy="431511"/>
          </a:xfrm>
        </p:spPr>
        <p:txBody>
          <a:bodyPr/>
          <a:lstStyle/>
          <a:p>
            <a:pPr algn="ctr"/>
            <a:r>
              <a:rPr lang="en-US" sz="2200" b="1" dirty="0" smtClean="0">
                <a:solidFill>
                  <a:srgbClr val="0000FF"/>
                </a:solidFill>
              </a:rPr>
              <a:t>I&amp;T of the Integrated Science Instrument Module (ISIM)</a:t>
            </a:r>
            <a:endParaRPr lang="en-US" sz="2200" b="1" dirty="0">
              <a:solidFill>
                <a:srgbClr val="0000FF"/>
              </a:solidFill>
            </a:endParaRPr>
          </a:p>
        </p:txBody>
      </p:sp>
      <p:sp>
        <p:nvSpPr>
          <p:cNvPr id="3" name="Content Placeholder 2"/>
          <p:cNvSpPr>
            <a:spLocks noGrp="1"/>
          </p:cNvSpPr>
          <p:nvPr>
            <p:ph idx="1"/>
          </p:nvPr>
        </p:nvSpPr>
        <p:spPr>
          <a:xfrm>
            <a:off x="375920" y="661481"/>
            <a:ext cx="8432800" cy="5922199"/>
          </a:xfrm>
        </p:spPr>
        <p:txBody>
          <a:bodyPr/>
          <a:lstStyle/>
          <a:p>
            <a:pPr>
              <a:buSzPct val="60000"/>
              <a:buFont typeface="Arial Narrow" pitchFamily="34" charset="0"/>
              <a:buChar char="●"/>
            </a:pPr>
            <a:r>
              <a:rPr lang="en-US" dirty="0" smtClean="0">
                <a:latin typeface="+mj-lt"/>
              </a:rPr>
              <a:t>This activity is now well underway at GSFC, with the delivery to I&amp;T of the ISIM structure, the first instrument (MIRI), and various electronics boxes (see Ray Lundquist’s talk later today)</a:t>
            </a:r>
          </a:p>
          <a:p>
            <a:pPr lvl="0">
              <a:spcBef>
                <a:spcPts val="1200"/>
              </a:spcBef>
              <a:buSzPct val="60000"/>
              <a:buFont typeface="Arial Narrow" pitchFamily="34" charset="0"/>
              <a:buChar char="●"/>
            </a:pPr>
            <a:endParaRPr lang="en-US" i="1" dirty="0" smtClean="0">
              <a:solidFill>
                <a:srgbClr val="000000"/>
              </a:solidFill>
              <a:latin typeface="+mj-lt"/>
            </a:endParaRPr>
          </a:p>
          <a:p>
            <a:pPr lvl="0">
              <a:spcBef>
                <a:spcPts val="1200"/>
              </a:spcBef>
              <a:buSzPct val="60000"/>
              <a:buFont typeface="Arial Narrow" pitchFamily="34" charset="0"/>
              <a:buChar char="●"/>
            </a:pPr>
            <a:endParaRPr lang="en-US" i="1" dirty="0" smtClean="0">
              <a:solidFill>
                <a:srgbClr val="000000"/>
              </a:solidFill>
              <a:latin typeface="+mj-lt"/>
            </a:endParaRPr>
          </a:p>
          <a:p>
            <a:pPr lvl="0">
              <a:spcBef>
                <a:spcPts val="1200"/>
              </a:spcBef>
              <a:buSzPct val="60000"/>
              <a:buFont typeface="Arial Narrow" pitchFamily="34" charset="0"/>
              <a:buChar char="●"/>
            </a:pPr>
            <a:endParaRPr lang="en-US" i="1" dirty="0" smtClean="0">
              <a:solidFill>
                <a:srgbClr val="000000"/>
              </a:solidFill>
              <a:latin typeface="+mj-lt"/>
            </a:endParaRPr>
          </a:p>
          <a:p>
            <a:pPr lvl="0">
              <a:spcBef>
                <a:spcPts val="1200"/>
              </a:spcBef>
              <a:buSzPct val="60000"/>
              <a:buFont typeface="Arial Narrow" pitchFamily="34" charset="0"/>
              <a:buChar char="●"/>
            </a:pPr>
            <a:endParaRPr lang="en-US" i="1" dirty="0" smtClean="0">
              <a:solidFill>
                <a:srgbClr val="000000"/>
              </a:solidFill>
              <a:latin typeface="+mj-lt"/>
            </a:endParaRPr>
          </a:p>
          <a:p>
            <a:pPr lvl="0">
              <a:spcBef>
                <a:spcPts val="1200"/>
              </a:spcBef>
              <a:buSzPct val="60000"/>
              <a:buFont typeface="Arial Narrow" pitchFamily="34" charset="0"/>
              <a:buChar char="●"/>
            </a:pPr>
            <a:endParaRPr lang="en-US" i="1" dirty="0" smtClean="0">
              <a:solidFill>
                <a:srgbClr val="000000"/>
              </a:solidFill>
              <a:latin typeface="+mj-lt"/>
            </a:endParaRPr>
          </a:p>
          <a:p>
            <a:pPr lvl="0">
              <a:spcBef>
                <a:spcPts val="1200"/>
              </a:spcBef>
              <a:buSzPct val="60000"/>
              <a:buFont typeface="Arial Narrow" pitchFamily="34" charset="0"/>
              <a:buChar char="●"/>
            </a:pPr>
            <a:endParaRPr lang="en-US" i="1" dirty="0" smtClean="0">
              <a:solidFill>
                <a:srgbClr val="000000"/>
              </a:solidFill>
              <a:latin typeface="+mj-lt"/>
            </a:endParaRPr>
          </a:p>
          <a:p>
            <a:pPr lvl="0">
              <a:spcBef>
                <a:spcPts val="1200"/>
              </a:spcBef>
              <a:buSzPct val="60000"/>
              <a:buFont typeface="Arial Narrow" pitchFamily="34" charset="0"/>
              <a:buChar char="●"/>
            </a:pPr>
            <a:endParaRPr lang="en-US" i="1" dirty="0" smtClean="0">
              <a:solidFill>
                <a:srgbClr val="000000"/>
              </a:solidFill>
              <a:latin typeface="+mj-lt"/>
            </a:endParaRPr>
          </a:p>
          <a:p>
            <a:pPr lvl="0">
              <a:spcBef>
                <a:spcPts val="1200"/>
              </a:spcBef>
              <a:buSzPct val="60000"/>
              <a:buNone/>
            </a:pPr>
            <a:endParaRPr lang="en-US" i="1" dirty="0" smtClean="0">
              <a:solidFill>
                <a:srgbClr val="000000"/>
              </a:solidFill>
              <a:latin typeface="+mj-lt"/>
            </a:endParaRPr>
          </a:p>
          <a:p>
            <a:pPr lvl="0">
              <a:spcBef>
                <a:spcPts val="2400"/>
              </a:spcBef>
              <a:buSzPct val="60000"/>
              <a:buFont typeface="Arial Narrow" pitchFamily="34" charset="0"/>
              <a:buChar char="●"/>
            </a:pPr>
            <a:r>
              <a:rPr lang="en-US" dirty="0" smtClean="0">
                <a:solidFill>
                  <a:srgbClr val="000000"/>
                </a:solidFill>
                <a:latin typeface="+mj-lt"/>
              </a:rPr>
              <a:t>A critical feature of the ISIM I&amp;T program will be a series of cryo-vacuum tests in Goddard’s largest test chamber</a:t>
            </a:r>
            <a:endParaRPr lang="en-US" dirty="0">
              <a:latin typeface="+mj-lt"/>
            </a:endParaRPr>
          </a:p>
        </p:txBody>
      </p:sp>
      <p:sp>
        <p:nvSpPr>
          <p:cNvPr id="4"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5</a:t>
            </a:fld>
            <a:endParaRPr lang="en-US" dirty="0"/>
          </a:p>
        </p:txBody>
      </p:sp>
      <p:sp>
        <p:nvSpPr>
          <p:cNvPr id="6" name="Footer Placeholder 5"/>
          <p:cNvSpPr>
            <a:spLocks noGrp="1"/>
          </p:cNvSpPr>
          <p:nvPr>
            <p:ph type="ftr" sz="quarter" idx="12"/>
          </p:nvPr>
        </p:nvSpPr>
        <p:spPr/>
        <p:txBody>
          <a:bodyPr/>
          <a:lstStyle/>
          <a:p>
            <a:pPr>
              <a:defRPr/>
            </a:pPr>
            <a:r>
              <a:rPr lang="en-US" dirty="0" smtClean="0"/>
              <a:t>SPIE Astronomical Telescopes and Instrumentation:  8442-90</a:t>
            </a:r>
            <a:endParaRPr lang="en-US" dirty="0"/>
          </a:p>
        </p:txBody>
      </p:sp>
      <p:pic>
        <p:nvPicPr>
          <p:cNvPr id="7" name="Picture 2"/>
          <p:cNvPicPr>
            <a:picLocks noChangeAspect="1" noChangeArrowheads="1"/>
          </p:cNvPicPr>
          <p:nvPr/>
        </p:nvPicPr>
        <p:blipFill>
          <a:blip r:embed="rId2" cstate="print"/>
          <a:srcRect t="3257"/>
          <a:stretch>
            <a:fillRect/>
          </a:stretch>
        </p:blipFill>
        <p:spPr bwMode="auto">
          <a:xfrm>
            <a:off x="1294142" y="1692612"/>
            <a:ext cx="6541690" cy="426536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6</a:t>
            </a:fld>
            <a:endParaRPr lang="en-US" dirty="0"/>
          </a:p>
        </p:txBody>
      </p:sp>
      <p:grpSp>
        <p:nvGrpSpPr>
          <p:cNvPr id="37" name="Group 36"/>
          <p:cNvGrpSpPr/>
          <p:nvPr/>
        </p:nvGrpSpPr>
        <p:grpSpPr>
          <a:xfrm>
            <a:off x="0" y="906463"/>
            <a:ext cx="9144001" cy="5767387"/>
            <a:chOff x="0" y="906463"/>
            <a:chExt cx="9144001" cy="5767387"/>
          </a:xfrm>
        </p:grpSpPr>
        <p:pic>
          <p:nvPicPr>
            <p:cNvPr id="38" name="Picture 5"/>
            <p:cNvPicPr>
              <a:picLocks noChangeAspect="1" noChangeArrowheads="1"/>
            </p:cNvPicPr>
            <p:nvPr/>
          </p:nvPicPr>
          <p:blipFill>
            <a:blip r:embed="rId2" cstate="print"/>
            <a:srcRect l="29173" t="6946" r="28110" b="4625"/>
            <a:stretch>
              <a:fillRect/>
            </a:stretch>
          </p:blipFill>
          <p:spPr bwMode="auto">
            <a:xfrm>
              <a:off x="4283075" y="906463"/>
              <a:ext cx="3716338" cy="5767387"/>
            </a:xfrm>
            <a:prstGeom prst="rect">
              <a:avLst/>
            </a:prstGeom>
            <a:noFill/>
            <a:ln w="9525">
              <a:noFill/>
              <a:miter lim="800000"/>
              <a:headEnd/>
              <a:tailEnd/>
            </a:ln>
          </p:spPr>
        </p:pic>
        <p:grpSp>
          <p:nvGrpSpPr>
            <p:cNvPr id="39" name="Group 39"/>
            <p:cNvGrpSpPr/>
            <p:nvPr/>
          </p:nvGrpSpPr>
          <p:grpSpPr>
            <a:xfrm>
              <a:off x="0" y="1060315"/>
              <a:ext cx="9144001" cy="5547530"/>
              <a:chOff x="52957" y="1099334"/>
              <a:chExt cx="9144001" cy="5547530"/>
            </a:xfrm>
          </p:grpSpPr>
          <p:sp>
            <p:nvSpPr>
              <p:cNvPr id="40" name="Text Box 4"/>
              <p:cNvSpPr txBox="1">
                <a:spLocks noChangeArrowheads="1"/>
              </p:cNvSpPr>
              <p:nvPr/>
            </p:nvSpPr>
            <p:spPr bwMode="auto">
              <a:xfrm>
                <a:off x="7825358" y="1099334"/>
                <a:ext cx="1371600" cy="4438838"/>
              </a:xfrm>
              <a:prstGeom prst="rect">
                <a:avLst/>
              </a:prstGeom>
              <a:noFill/>
              <a:ln w="38100">
                <a:noFill/>
                <a:prstDash val="sysDot"/>
                <a:miter lim="800000"/>
                <a:headEnd/>
                <a:tailEnd/>
              </a:ln>
            </p:spPr>
            <p:txBody>
              <a:bodyPr wrap="square" lIns="96650" tIns="48325" rIns="96650" bIns="48325">
                <a:spAutoFit/>
              </a:bodyPr>
              <a:lstStyle/>
              <a:p>
                <a:pPr defTabSz="966675"/>
                <a:r>
                  <a:rPr lang="en-US" sz="1400" dirty="0" smtClean="0">
                    <a:solidFill>
                      <a:srgbClr val="000000"/>
                    </a:solidFill>
                    <a:latin typeface="Arial" pitchFamily="34" charset="0"/>
                  </a:rPr>
                  <a:t>SES chamber</a:t>
                </a:r>
              </a:p>
              <a:p>
                <a:pPr defTabSz="966675"/>
                <a:r>
                  <a:rPr lang="en-US" sz="1400" dirty="0" smtClean="0">
                    <a:solidFill>
                      <a:srgbClr val="000000"/>
                    </a:solidFill>
                    <a:latin typeface="Arial" pitchFamily="34" charset="0"/>
                  </a:rPr>
                  <a:t>(9m x 13m)</a:t>
                </a:r>
                <a:endParaRPr lang="en-US" sz="1400" dirty="0">
                  <a:solidFill>
                    <a:srgbClr val="000000"/>
                  </a:solidFill>
                  <a:latin typeface="Arial" pitchFamily="34" charset="0"/>
                </a:endParaRPr>
              </a:p>
              <a:p>
                <a:pPr defTabSz="966675"/>
                <a:endParaRPr lang="en-US" sz="1300" dirty="0">
                  <a:solidFill>
                    <a:srgbClr val="000000"/>
                  </a:solidFill>
                  <a:latin typeface="Arial" pitchFamily="34" charset="0"/>
                </a:endParaRPr>
              </a:p>
              <a:p>
                <a:pPr defTabSz="966675"/>
                <a:r>
                  <a:rPr lang="en-US" sz="1300" dirty="0">
                    <a:solidFill>
                      <a:srgbClr val="000000"/>
                    </a:solidFill>
                    <a:latin typeface="Arial" pitchFamily="34" charset="0"/>
                  </a:rPr>
                  <a:t>LN2 Shroud</a:t>
                </a:r>
              </a:p>
              <a:p>
                <a:pPr defTabSz="966675"/>
                <a:endParaRPr lang="en-US" sz="1300" dirty="0">
                  <a:solidFill>
                    <a:srgbClr val="000000"/>
                  </a:solidFill>
                  <a:latin typeface="Arial" pitchFamily="34" charset="0"/>
                </a:endParaRPr>
              </a:p>
              <a:p>
                <a:pPr defTabSz="966675"/>
                <a:endParaRPr lang="en-US" sz="1400" dirty="0">
                  <a:solidFill>
                    <a:srgbClr val="000000"/>
                  </a:solidFill>
                  <a:latin typeface="Arial" pitchFamily="34" charset="0"/>
                </a:endParaRPr>
              </a:p>
              <a:p>
                <a:pPr defTabSz="966675"/>
                <a:r>
                  <a:rPr lang="en-US" sz="1400" dirty="0" smtClean="0">
                    <a:solidFill>
                      <a:srgbClr val="000000"/>
                    </a:solidFill>
                    <a:latin typeface="Arial" pitchFamily="34" charset="0"/>
                  </a:rPr>
                  <a:t>GHe </a:t>
                </a:r>
                <a:r>
                  <a:rPr lang="en-US" sz="1400" dirty="0">
                    <a:solidFill>
                      <a:srgbClr val="000000"/>
                    </a:solidFill>
                    <a:latin typeface="Arial" pitchFamily="34" charset="0"/>
                  </a:rPr>
                  <a:t>shroud</a:t>
                </a:r>
              </a:p>
              <a:p>
                <a:pPr defTabSz="966675"/>
                <a:endParaRPr lang="en-US" sz="1300" dirty="0">
                  <a:solidFill>
                    <a:srgbClr val="000000"/>
                  </a:solidFill>
                  <a:latin typeface="Arial" pitchFamily="34" charset="0"/>
                </a:endParaRPr>
              </a:p>
              <a:p>
                <a:pPr defTabSz="966675"/>
                <a:endParaRPr lang="en-US" sz="1300" dirty="0">
                  <a:solidFill>
                    <a:srgbClr val="000000"/>
                  </a:solidFill>
                  <a:latin typeface="Arial" pitchFamily="34" charset="0"/>
                </a:endParaRPr>
              </a:p>
              <a:p>
                <a:pPr defTabSz="966675"/>
                <a:endParaRPr lang="en-US" sz="1300" dirty="0">
                  <a:solidFill>
                    <a:srgbClr val="000000"/>
                  </a:solidFill>
                  <a:latin typeface="Arial" pitchFamily="34" charset="0"/>
                </a:endParaRPr>
              </a:p>
              <a:p>
                <a:pPr defTabSz="966675"/>
                <a:r>
                  <a:rPr lang="en-US" sz="1400" dirty="0">
                    <a:solidFill>
                      <a:srgbClr val="000000"/>
                    </a:solidFill>
                    <a:latin typeface="Arial" pitchFamily="34" charset="0"/>
                  </a:rPr>
                  <a:t>ISIM</a:t>
                </a:r>
              </a:p>
              <a:p>
                <a:pPr defTabSz="966675"/>
                <a:endParaRPr lang="en-US" sz="1300" dirty="0">
                  <a:solidFill>
                    <a:srgbClr val="000000"/>
                  </a:solidFill>
                  <a:latin typeface="Arial" pitchFamily="34" charset="0"/>
                </a:endParaRPr>
              </a:p>
              <a:p>
                <a:pPr defTabSz="966675"/>
                <a:endParaRPr lang="en-US" sz="1400" dirty="0">
                  <a:solidFill>
                    <a:srgbClr val="000000"/>
                  </a:solidFill>
                  <a:latin typeface="Arial" pitchFamily="34" charset="0"/>
                </a:endParaRPr>
              </a:p>
              <a:p>
                <a:pPr defTabSz="966675"/>
                <a:endParaRPr lang="en-US" sz="1400" dirty="0">
                  <a:solidFill>
                    <a:srgbClr val="000000"/>
                  </a:solidFill>
                  <a:latin typeface="Arial" pitchFamily="34" charset="0"/>
                </a:endParaRPr>
              </a:p>
              <a:p>
                <a:pPr defTabSz="966675"/>
                <a:endParaRPr lang="en-US" sz="1300" dirty="0">
                  <a:solidFill>
                    <a:srgbClr val="000000"/>
                  </a:solidFill>
                  <a:latin typeface="Arial" pitchFamily="34" charset="0"/>
                </a:endParaRPr>
              </a:p>
              <a:p>
                <a:pPr defTabSz="966675"/>
                <a:r>
                  <a:rPr lang="en-US" sz="1400" dirty="0">
                    <a:solidFill>
                      <a:srgbClr val="000000"/>
                    </a:solidFill>
                    <a:latin typeface="Arial" pitchFamily="34" charset="0"/>
                  </a:rPr>
                  <a:t>OSIM</a:t>
                </a:r>
              </a:p>
              <a:p>
                <a:pPr defTabSz="966675"/>
                <a:endParaRPr lang="en-US" sz="1300" dirty="0" smtClean="0">
                  <a:solidFill>
                    <a:srgbClr val="000282"/>
                  </a:solidFill>
                  <a:latin typeface="Arial" pitchFamily="34" charset="0"/>
                </a:endParaRPr>
              </a:p>
              <a:p>
                <a:pPr defTabSz="966675"/>
                <a:endParaRPr lang="en-US" sz="1300" dirty="0">
                  <a:solidFill>
                    <a:srgbClr val="000282"/>
                  </a:solidFill>
                  <a:latin typeface="Arial" pitchFamily="34" charset="0"/>
                </a:endParaRPr>
              </a:p>
              <a:p>
                <a:pPr defTabSz="966675"/>
                <a:r>
                  <a:rPr lang="en-US" sz="1400" dirty="0" smtClean="0">
                    <a:solidFill>
                      <a:srgbClr val="000000"/>
                    </a:solidFill>
                    <a:latin typeface="Arial" pitchFamily="34" charset="0"/>
                  </a:rPr>
                  <a:t>Vibration </a:t>
                </a:r>
                <a:r>
                  <a:rPr lang="en-US" sz="1400" dirty="0">
                    <a:solidFill>
                      <a:srgbClr val="000000"/>
                    </a:solidFill>
                    <a:latin typeface="Arial" pitchFamily="34" charset="0"/>
                  </a:rPr>
                  <a:t>Isolation Supports</a:t>
                </a:r>
              </a:p>
            </p:txBody>
          </p:sp>
          <p:sp>
            <p:nvSpPr>
              <p:cNvPr id="41" name="Line 7"/>
              <p:cNvSpPr>
                <a:spLocks noChangeShapeType="1"/>
              </p:cNvSpPr>
              <p:nvPr/>
            </p:nvSpPr>
            <p:spPr bwMode="auto">
              <a:xfrm flipH="1">
                <a:off x="7068620" y="5178175"/>
                <a:ext cx="780836" cy="256855"/>
              </a:xfrm>
              <a:prstGeom prst="line">
                <a:avLst/>
              </a:prstGeom>
              <a:noFill/>
              <a:ln w="38100">
                <a:solidFill>
                  <a:srgbClr val="0070C0"/>
                </a:solidFill>
                <a:round/>
                <a:headEnd/>
                <a:tailEnd type="triangle" w="med" len="med"/>
              </a:ln>
            </p:spPr>
            <p:txBody>
              <a:bodyPr lIns="91429" tIns="45714" rIns="91429" bIns="45714"/>
              <a:lstStyle/>
              <a:p>
                <a:endParaRPr lang="en-US" dirty="0">
                  <a:solidFill>
                    <a:srgbClr val="000000"/>
                  </a:solidFill>
                </a:endParaRPr>
              </a:p>
            </p:txBody>
          </p:sp>
          <p:sp>
            <p:nvSpPr>
              <p:cNvPr id="42" name="Line 8"/>
              <p:cNvSpPr>
                <a:spLocks noChangeShapeType="1"/>
              </p:cNvSpPr>
              <p:nvPr/>
            </p:nvSpPr>
            <p:spPr bwMode="auto">
              <a:xfrm flipH="1">
                <a:off x="6459538" y="4376791"/>
                <a:ext cx="1389918" cy="514298"/>
              </a:xfrm>
              <a:prstGeom prst="line">
                <a:avLst/>
              </a:prstGeom>
              <a:noFill/>
              <a:ln w="38100">
                <a:solidFill>
                  <a:srgbClr val="0070C0"/>
                </a:solidFill>
                <a:round/>
                <a:headEnd/>
                <a:tailEnd type="triangle" w="med" len="med"/>
              </a:ln>
            </p:spPr>
            <p:txBody>
              <a:bodyPr lIns="91429" tIns="45714" rIns="91429" bIns="45714"/>
              <a:lstStyle/>
              <a:p>
                <a:endParaRPr lang="en-US" dirty="0">
                  <a:solidFill>
                    <a:srgbClr val="000000"/>
                  </a:solidFill>
                </a:endParaRPr>
              </a:p>
            </p:txBody>
          </p:sp>
          <p:sp>
            <p:nvSpPr>
              <p:cNvPr id="43" name="Line 11"/>
              <p:cNvSpPr>
                <a:spLocks noChangeShapeType="1"/>
              </p:cNvSpPr>
              <p:nvPr/>
            </p:nvSpPr>
            <p:spPr bwMode="auto">
              <a:xfrm flipH="1">
                <a:off x="6518275" y="3318554"/>
                <a:ext cx="1372278" cy="454935"/>
              </a:xfrm>
              <a:prstGeom prst="line">
                <a:avLst/>
              </a:prstGeom>
              <a:noFill/>
              <a:ln w="38100">
                <a:solidFill>
                  <a:srgbClr val="0070C0"/>
                </a:solidFill>
                <a:round/>
                <a:headEnd/>
                <a:tailEnd type="triangle" w="med" len="med"/>
              </a:ln>
            </p:spPr>
            <p:txBody>
              <a:bodyPr lIns="91429" tIns="45714" rIns="91429" bIns="45714"/>
              <a:lstStyle/>
              <a:p>
                <a:endParaRPr lang="en-US" dirty="0">
                  <a:solidFill>
                    <a:srgbClr val="000000"/>
                  </a:solidFill>
                </a:endParaRPr>
              </a:p>
            </p:txBody>
          </p:sp>
          <p:sp>
            <p:nvSpPr>
              <p:cNvPr id="44" name="Line 13"/>
              <p:cNvSpPr>
                <a:spLocks noChangeShapeType="1"/>
              </p:cNvSpPr>
              <p:nvPr/>
            </p:nvSpPr>
            <p:spPr bwMode="auto">
              <a:xfrm flipH="1">
                <a:off x="7130265" y="2506891"/>
                <a:ext cx="750014" cy="133567"/>
              </a:xfrm>
              <a:prstGeom prst="line">
                <a:avLst/>
              </a:prstGeom>
              <a:noFill/>
              <a:ln w="38100">
                <a:solidFill>
                  <a:srgbClr val="0070C0"/>
                </a:solidFill>
                <a:round/>
                <a:headEnd/>
                <a:tailEnd type="triangle" w="med" len="med"/>
              </a:ln>
            </p:spPr>
            <p:txBody>
              <a:bodyPr lIns="91429" tIns="45714" rIns="91429" bIns="45714"/>
              <a:lstStyle/>
              <a:p>
                <a:endParaRPr lang="en-US" dirty="0">
                  <a:solidFill>
                    <a:srgbClr val="000000"/>
                  </a:solidFill>
                </a:endParaRPr>
              </a:p>
            </p:txBody>
          </p:sp>
          <p:sp>
            <p:nvSpPr>
              <p:cNvPr id="45" name="Line 14"/>
              <p:cNvSpPr>
                <a:spLocks noChangeShapeType="1"/>
              </p:cNvSpPr>
              <p:nvPr/>
            </p:nvSpPr>
            <p:spPr bwMode="auto">
              <a:xfrm flipH="1">
                <a:off x="7085014" y="1880171"/>
                <a:ext cx="743895" cy="64518"/>
              </a:xfrm>
              <a:prstGeom prst="line">
                <a:avLst/>
              </a:prstGeom>
              <a:noFill/>
              <a:ln w="38100">
                <a:solidFill>
                  <a:srgbClr val="0070C0"/>
                </a:solidFill>
                <a:round/>
                <a:headEnd/>
                <a:tailEnd type="triangle" w="med" len="med"/>
              </a:ln>
            </p:spPr>
            <p:txBody>
              <a:bodyPr lIns="91429" tIns="45714" rIns="91429" bIns="45714"/>
              <a:lstStyle/>
              <a:p>
                <a:endParaRPr lang="en-US" dirty="0">
                  <a:solidFill>
                    <a:srgbClr val="000000"/>
                  </a:solidFill>
                </a:endParaRPr>
              </a:p>
            </p:txBody>
          </p:sp>
          <p:sp>
            <p:nvSpPr>
              <p:cNvPr id="46" name="Line 15"/>
              <p:cNvSpPr>
                <a:spLocks noChangeShapeType="1"/>
              </p:cNvSpPr>
              <p:nvPr/>
            </p:nvSpPr>
            <p:spPr bwMode="auto">
              <a:xfrm flipH="1">
                <a:off x="7378399" y="1327151"/>
                <a:ext cx="522287" cy="80963"/>
              </a:xfrm>
              <a:prstGeom prst="line">
                <a:avLst/>
              </a:prstGeom>
              <a:noFill/>
              <a:ln w="38100">
                <a:solidFill>
                  <a:srgbClr val="0070C0"/>
                </a:solidFill>
                <a:round/>
                <a:headEnd/>
                <a:tailEnd type="triangle" w="med" len="med"/>
              </a:ln>
            </p:spPr>
            <p:txBody>
              <a:bodyPr lIns="91429" tIns="45714" rIns="91429" bIns="45714"/>
              <a:lstStyle/>
              <a:p>
                <a:endParaRPr lang="en-US" dirty="0">
                  <a:solidFill>
                    <a:srgbClr val="000000"/>
                  </a:solidFill>
                </a:endParaRPr>
              </a:p>
            </p:txBody>
          </p:sp>
          <p:pic>
            <p:nvPicPr>
              <p:cNvPr id="47" name="Picture 47"/>
              <p:cNvPicPr>
                <a:picLocks noChangeAspect="1" noChangeArrowheads="1"/>
              </p:cNvPicPr>
              <p:nvPr/>
            </p:nvPicPr>
            <p:blipFill>
              <a:blip r:embed="rId3" cstate="print"/>
              <a:srcRect/>
              <a:stretch>
                <a:fillRect/>
              </a:stretch>
            </p:blipFill>
            <p:spPr bwMode="auto">
              <a:xfrm>
                <a:off x="1527175" y="3748089"/>
                <a:ext cx="1233488" cy="1911350"/>
              </a:xfrm>
              <a:prstGeom prst="rect">
                <a:avLst/>
              </a:prstGeom>
              <a:noFill/>
              <a:ln w="9525" algn="ctr">
                <a:noFill/>
                <a:miter lim="800000"/>
                <a:headEnd/>
                <a:tailEnd/>
              </a:ln>
            </p:spPr>
          </p:pic>
          <p:pic>
            <p:nvPicPr>
              <p:cNvPr id="48" name="Picture 48"/>
              <p:cNvPicPr>
                <a:picLocks noChangeAspect="1" noChangeArrowheads="1"/>
              </p:cNvPicPr>
              <p:nvPr/>
            </p:nvPicPr>
            <p:blipFill>
              <a:blip r:embed="rId4" cstate="print"/>
              <a:srcRect/>
              <a:stretch>
                <a:fillRect/>
              </a:stretch>
            </p:blipFill>
            <p:spPr bwMode="auto">
              <a:xfrm>
                <a:off x="1690689" y="4875213"/>
                <a:ext cx="315912" cy="800100"/>
              </a:xfrm>
              <a:prstGeom prst="rect">
                <a:avLst/>
              </a:prstGeom>
              <a:noFill/>
              <a:ln w="9525" algn="ctr">
                <a:noFill/>
                <a:miter lim="800000"/>
                <a:headEnd/>
                <a:tailEnd/>
              </a:ln>
            </p:spPr>
          </p:pic>
          <p:pic>
            <p:nvPicPr>
              <p:cNvPr id="49" name="Picture 49" descr="pim1"/>
              <p:cNvPicPr>
                <a:picLocks noChangeAspect="1" noChangeArrowheads="1"/>
              </p:cNvPicPr>
              <p:nvPr/>
            </p:nvPicPr>
            <p:blipFill>
              <a:blip r:embed="rId5" cstate="print"/>
              <a:srcRect l="22311" t="2238" r="15521" b="8458"/>
              <a:stretch>
                <a:fillRect/>
              </a:stretch>
            </p:blipFill>
            <p:spPr bwMode="auto">
              <a:xfrm>
                <a:off x="1179514" y="4772026"/>
                <a:ext cx="484187" cy="449263"/>
              </a:xfrm>
              <a:prstGeom prst="rect">
                <a:avLst/>
              </a:prstGeom>
              <a:noFill/>
              <a:ln w="9525">
                <a:noFill/>
                <a:miter lim="800000"/>
                <a:headEnd/>
                <a:tailEnd/>
              </a:ln>
            </p:spPr>
          </p:pic>
          <p:sp>
            <p:nvSpPr>
              <p:cNvPr id="50" name="Line 51"/>
              <p:cNvSpPr>
                <a:spLocks noChangeShapeType="1"/>
              </p:cNvSpPr>
              <p:nvPr/>
            </p:nvSpPr>
            <p:spPr bwMode="auto">
              <a:xfrm flipV="1">
                <a:off x="992188" y="4167189"/>
                <a:ext cx="835025" cy="955675"/>
              </a:xfrm>
              <a:prstGeom prst="line">
                <a:avLst/>
              </a:prstGeom>
              <a:noFill/>
              <a:ln w="9525">
                <a:solidFill>
                  <a:srgbClr val="FF0000"/>
                </a:solidFill>
                <a:round/>
                <a:headEnd/>
                <a:tailEnd type="triangle" w="med" len="med"/>
              </a:ln>
            </p:spPr>
            <p:txBody>
              <a:bodyPr lIns="91429" tIns="45714" rIns="91429" bIns="45714"/>
              <a:lstStyle/>
              <a:p>
                <a:endParaRPr lang="en-US" dirty="0">
                  <a:solidFill>
                    <a:srgbClr val="000000"/>
                  </a:solidFill>
                </a:endParaRPr>
              </a:p>
            </p:txBody>
          </p:sp>
          <p:sp>
            <p:nvSpPr>
              <p:cNvPr id="51" name="Line 54"/>
              <p:cNvSpPr>
                <a:spLocks noChangeShapeType="1"/>
              </p:cNvSpPr>
              <p:nvPr/>
            </p:nvSpPr>
            <p:spPr bwMode="auto">
              <a:xfrm flipH="1">
                <a:off x="2620964" y="3621088"/>
                <a:ext cx="427037" cy="300037"/>
              </a:xfrm>
              <a:prstGeom prst="line">
                <a:avLst/>
              </a:prstGeom>
              <a:noFill/>
              <a:ln w="9525">
                <a:solidFill>
                  <a:srgbClr val="FF0000"/>
                </a:solidFill>
                <a:round/>
                <a:headEnd/>
                <a:tailEnd type="triangle" w="med" len="med"/>
              </a:ln>
            </p:spPr>
            <p:txBody>
              <a:bodyPr lIns="91429" tIns="45714" rIns="91429" bIns="45714"/>
              <a:lstStyle/>
              <a:p>
                <a:endParaRPr lang="en-US" dirty="0">
                  <a:solidFill>
                    <a:srgbClr val="000000"/>
                  </a:solidFill>
                </a:endParaRPr>
              </a:p>
            </p:txBody>
          </p:sp>
          <p:sp>
            <p:nvSpPr>
              <p:cNvPr id="52" name="Line 55"/>
              <p:cNvSpPr>
                <a:spLocks noChangeShapeType="1"/>
              </p:cNvSpPr>
              <p:nvPr/>
            </p:nvSpPr>
            <p:spPr bwMode="auto">
              <a:xfrm flipV="1">
                <a:off x="1598614" y="4283075"/>
                <a:ext cx="306387" cy="554038"/>
              </a:xfrm>
              <a:prstGeom prst="line">
                <a:avLst/>
              </a:prstGeom>
              <a:noFill/>
              <a:ln w="9525">
                <a:solidFill>
                  <a:srgbClr val="FF0000"/>
                </a:solidFill>
                <a:round/>
                <a:headEnd/>
                <a:tailEnd type="triangle" w="med" len="med"/>
              </a:ln>
            </p:spPr>
            <p:txBody>
              <a:bodyPr lIns="91429" tIns="45714" rIns="91429" bIns="45714"/>
              <a:lstStyle/>
              <a:p>
                <a:endParaRPr lang="en-US" dirty="0">
                  <a:solidFill>
                    <a:srgbClr val="000000"/>
                  </a:solidFill>
                </a:endParaRPr>
              </a:p>
            </p:txBody>
          </p:sp>
          <p:sp>
            <p:nvSpPr>
              <p:cNvPr id="53" name="Line 56"/>
              <p:cNvSpPr>
                <a:spLocks noChangeShapeType="1"/>
              </p:cNvSpPr>
              <p:nvPr/>
            </p:nvSpPr>
            <p:spPr bwMode="auto">
              <a:xfrm flipV="1">
                <a:off x="1084264" y="3979864"/>
                <a:ext cx="833437" cy="200025"/>
              </a:xfrm>
              <a:prstGeom prst="line">
                <a:avLst/>
              </a:prstGeom>
              <a:noFill/>
              <a:ln w="9525">
                <a:solidFill>
                  <a:srgbClr val="FF0000"/>
                </a:solidFill>
                <a:round/>
                <a:headEnd/>
                <a:tailEnd type="triangle" w="med" len="med"/>
              </a:ln>
            </p:spPr>
            <p:txBody>
              <a:bodyPr lIns="91429" tIns="45714" rIns="91429" bIns="45714"/>
              <a:lstStyle/>
              <a:p>
                <a:endParaRPr lang="en-US" dirty="0">
                  <a:solidFill>
                    <a:srgbClr val="000000"/>
                  </a:solidFill>
                </a:endParaRPr>
              </a:p>
            </p:txBody>
          </p:sp>
          <p:sp>
            <p:nvSpPr>
              <p:cNvPr id="54" name="Line 59"/>
              <p:cNvSpPr>
                <a:spLocks noChangeShapeType="1"/>
              </p:cNvSpPr>
              <p:nvPr/>
            </p:nvSpPr>
            <p:spPr bwMode="auto">
              <a:xfrm flipH="1" flipV="1">
                <a:off x="2320925" y="3954463"/>
                <a:ext cx="1011238" cy="339725"/>
              </a:xfrm>
              <a:prstGeom prst="line">
                <a:avLst/>
              </a:prstGeom>
              <a:noFill/>
              <a:ln w="9525">
                <a:solidFill>
                  <a:srgbClr val="FF0000"/>
                </a:solidFill>
                <a:round/>
                <a:headEnd/>
                <a:tailEnd type="triangle" w="med" len="med"/>
              </a:ln>
            </p:spPr>
            <p:txBody>
              <a:bodyPr lIns="91429" tIns="45714" rIns="91429" bIns="45714"/>
              <a:lstStyle/>
              <a:p>
                <a:endParaRPr lang="en-US" dirty="0">
                  <a:solidFill>
                    <a:srgbClr val="000000"/>
                  </a:solidFill>
                </a:endParaRPr>
              </a:p>
            </p:txBody>
          </p:sp>
          <p:pic>
            <p:nvPicPr>
              <p:cNvPr id="55" name="Picture 63"/>
              <p:cNvPicPr>
                <a:picLocks noChangeAspect="1" noChangeArrowheads="1"/>
              </p:cNvPicPr>
              <p:nvPr/>
            </p:nvPicPr>
            <p:blipFill>
              <a:blip r:embed="rId6" cstate="print"/>
              <a:srcRect/>
              <a:stretch>
                <a:fillRect/>
              </a:stretch>
            </p:blipFill>
            <p:spPr bwMode="auto">
              <a:xfrm>
                <a:off x="357189" y="3619500"/>
                <a:ext cx="730250" cy="1136650"/>
              </a:xfrm>
              <a:prstGeom prst="rect">
                <a:avLst/>
              </a:prstGeom>
              <a:noFill/>
              <a:ln w="9525">
                <a:noFill/>
                <a:miter lim="800000"/>
                <a:headEnd/>
                <a:tailEnd/>
              </a:ln>
            </p:spPr>
          </p:pic>
          <p:sp>
            <p:nvSpPr>
              <p:cNvPr id="56" name="Text Box 68"/>
              <p:cNvSpPr txBox="1">
                <a:spLocks noChangeArrowheads="1"/>
              </p:cNvSpPr>
              <p:nvPr/>
            </p:nvSpPr>
            <p:spPr bwMode="auto">
              <a:xfrm>
                <a:off x="2955926" y="6288088"/>
                <a:ext cx="1198563" cy="244475"/>
              </a:xfrm>
              <a:prstGeom prst="rect">
                <a:avLst/>
              </a:prstGeom>
              <a:noFill/>
              <a:ln w="9525" algn="ctr">
                <a:noFill/>
                <a:miter lim="800000"/>
                <a:headEnd/>
                <a:tailEnd/>
              </a:ln>
            </p:spPr>
            <p:txBody>
              <a:bodyPr wrap="none" lIns="91429" tIns="45714" rIns="91429" bIns="45714">
                <a:spAutoFit/>
              </a:bodyPr>
              <a:lstStyle/>
              <a:p>
                <a:r>
                  <a:rPr lang="en-US" sz="1000" dirty="0">
                    <a:solidFill>
                      <a:srgbClr val="000000"/>
                    </a:solidFill>
                  </a:rPr>
                  <a:t>OSIM Primary Mirror</a:t>
                </a:r>
              </a:p>
            </p:txBody>
          </p:sp>
          <p:sp>
            <p:nvSpPr>
              <p:cNvPr id="57" name="Line 16"/>
              <p:cNvSpPr>
                <a:spLocks noChangeShapeType="1"/>
              </p:cNvSpPr>
              <p:nvPr/>
            </p:nvSpPr>
            <p:spPr bwMode="auto">
              <a:xfrm>
                <a:off x="2662238" y="4532313"/>
                <a:ext cx="3417887" cy="296862"/>
              </a:xfrm>
              <a:prstGeom prst="line">
                <a:avLst/>
              </a:prstGeom>
              <a:noFill/>
              <a:ln w="38100">
                <a:solidFill>
                  <a:srgbClr val="0070C0"/>
                </a:solidFill>
                <a:round/>
                <a:headEnd/>
                <a:tailEnd type="triangle" w="med" len="med"/>
              </a:ln>
            </p:spPr>
            <p:txBody>
              <a:bodyPr lIns="91429" tIns="45714" rIns="91429" bIns="45714"/>
              <a:lstStyle/>
              <a:p>
                <a:endParaRPr lang="en-US" dirty="0">
                  <a:solidFill>
                    <a:srgbClr val="000000"/>
                  </a:solidFill>
                </a:endParaRPr>
              </a:p>
            </p:txBody>
          </p:sp>
          <p:sp>
            <p:nvSpPr>
              <p:cNvPr id="59" name="Line 13"/>
              <p:cNvSpPr>
                <a:spLocks noChangeShapeType="1"/>
              </p:cNvSpPr>
              <p:nvPr/>
            </p:nvSpPr>
            <p:spPr bwMode="auto">
              <a:xfrm>
                <a:off x="2474913" y="1543050"/>
                <a:ext cx="3122612" cy="414338"/>
              </a:xfrm>
              <a:prstGeom prst="line">
                <a:avLst/>
              </a:prstGeom>
              <a:noFill/>
              <a:ln w="38100">
                <a:solidFill>
                  <a:srgbClr val="0070C0"/>
                </a:solidFill>
                <a:round/>
                <a:headEnd/>
                <a:tailEnd type="triangle" w="med" len="med"/>
              </a:ln>
            </p:spPr>
            <p:txBody>
              <a:bodyPr lIns="91429" tIns="45714" rIns="91429" bIns="45714"/>
              <a:lstStyle/>
              <a:p>
                <a:endParaRPr lang="en-US" dirty="0">
                  <a:solidFill>
                    <a:srgbClr val="000000"/>
                  </a:solidFill>
                </a:endParaRPr>
              </a:p>
            </p:txBody>
          </p:sp>
          <p:pic>
            <p:nvPicPr>
              <p:cNvPr id="60" name="Picture 12" descr="P100072011"/>
              <p:cNvPicPr>
                <a:picLocks noChangeAspect="1" noChangeArrowheads="1"/>
              </p:cNvPicPr>
              <p:nvPr/>
            </p:nvPicPr>
            <p:blipFill>
              <a:blip r:embed="rId7" cstate="print"/>
              <a:srcRect l="3021" t="4321" r="6241" b="5315"/>
              <a:stretch>
                <a:fillRect/>
              </a:stretch>
            </p:blipFill>
            <p:spPr bwMode="auto">
              <a:xfrm>
                <a:off x="207894" y="4903789"/>
                <a:ext cx="890587" cy="655637"/>
              </a:xfrm>
              <a:prstGeom prst="rect">
                <a:avLst/>
              </a:prstGeom>
              <a:noFill/>
              <a:ln w="9525">
                <a:noFill/>
                <a:miter lim="800000"/>
                <a:headEnd/>
                <a:tailEnd/>
              </a:ln>
            </p:spPr>
          </p:pic>
          <p:pic>
            <p:nvPicPr>
              <p:cNvPr id="61" name="Picture 16" descr="DSCN1538"/>
              <p:cNvPicPr>
                <a:picLocks noChangeAspect="1" noChangeArrowheads="1"/>
              </p:cNvPicPr>
              <p:nvPr/>
            </p:nvPicPr>
            <p:blipFill>
              <a:blip r:embed="rId8" cstate="print"/>
              <a:srcRect/>
              <a:stretch>
                <a:fillRect/>
              </a:stretch>
            </p:blipFill>
            <p:spPr bwMode="auto">
              <a:xfrm>
                <a:off x="2854325" y="5507038"/>
                <a:ext cx="1468438" cy="798512"/>
              </a:xfrm>
              <a:prstGeom prst="rect">
                <a:avLst/>
              </a:prstGeom>
              <a:noFill/>
              <a:ln w="9525">
                <a:noFill/>
                <a:miter lim="800000"/>
                <a:headEnd/>
                <a:tailEnd/>
              </a:ln>
            </p:spPr>
          </p:pic>
          <p:pic>
            <p:nvPicPr>
              <p:cNvPr id="62" name="Picture 18" descr="P1000959"/>
              <p:cNvPicPr>
                <a:picLocks noChangeAspect="1" noChangeArrowheads="1"/>
              </p:cNvPicPr>
              <p:nvPr/>
            </p:nvPicPr>
            <p:blipFill>
              <a:blip r:embed="rId9" cstate="print"/>
              <a:srcRect l="3568" t="25815"/>
              <a:stretch>
                <a:fillRect/>
              </a:stretch>
            </p:blipFill>
            <p:spPr bwMode="auto">
              <a:xfrm>
                <a:off x="1449389" y="5781675"/>
                <a:ext cx="1176337" cy="666750"/>
              </a:xfrm>
              <a:prstGeom prst="rect">
                <a:avLst/>
              </a:prstGeom>
              <a:noFill/>
              <a:ln w="9525">
                <a:noFill/>
                <a:miter lim="800000"/>
                <a:headEnd/>
                <a:tailEnd/>
              </a:ln>
            </p:spPr>
          </p:pic>
          <p:sp>
            <p:nvSpPr>
              <p:cNvPr id="63" name="Text Box 30"/>
              <p:cNvSpPr txBox="1">
                <a:spLocks noChangeArrowheads="1"/>
              </p:cNvSpPr>
              <p:nvPr/>
            </p:nvSpPr>
            <p:spPr bwMode="auto">
              <a:xfrm>
                <a:off x="1163639" y="6394451"/>
                <a:ext cx="1671637" cy="252413"/>
              </a:xfrm>
              <a:prstGeom prst="rect">
                <a:avLst/>
              </a:prstGeom>
              <a:noFill/>
              <a:ln w="9525" algn="ctr">
                <a:noFill/>
                <a:miter lim="800000"/>
                <a:headEnd/>
                <a:tailEnd/>
              </a:ln>
            </p:spPr>
            <p:txBody>
              <a:bodyPr lIns="97294" tIns="48648" rIns="97294" bIns="48648" anchorCtr="1">
                <a:spAutoFit/>
              </a:bodyPr>
              <a:lstStyle/>
              <a:p>
                <a:pPr marL="247621" indent="-247621" algn="ctr" defTabSz="966675">
                  <a:spcBef>
                    <a:spcPct val="20000"/>
                  </a:spcBef>
                  <a:spcAft>
                    <a:spcPct val="15000"/>
                  </a:spcAft>
                  <a:buClr>
                    <a:srgbClr val="0B3D91"/>
                  </a:buClr>
                </a:pPr>
                <a:r>
                  <a:rPr lang="en-US" sz="1000" dirty="0">
                    <a:solidFill>
                      <a:srgbClr val="000000"/>
                    </a:solidFill>
                  </a:rPr>
                  <a:t>Alignment Diagnostic Module </a:t>
                </a:r>
              </a:p>
            </p:txBody>
          </p:sp>
          <p:sp>
            <p:nvSpPr>
              <p:cNvPr id="64" name="Text Box 9"/>
              <p:cNvSpPr txBox="1">
                <a:spLocks noChangeArrowheads="1"/>
              </p:cNvSpPr>
              <p:nvPr/>
            </p:nvSpPr>
            <p:spPr bwMode="auto">
              <a:xfrm>
                <a:off x="52957" y="5584826"/>
                <a:ext cx="1228726" cy="459884"/>
              </a:xfrm>
              <a:prstGeom prst="rect">
                <a:avLst/>
              </a:prstGeom>
              <a:noFill/>
              <a:ln w="9525" algn="ctr">
                <a:noFill/>
                <a:miter lim="800000"/>
                <a:headEnd/>
                <a:tailEnd/>
              </a:ln>
            </p:spPr>
            <p:txBody>
              <a:bodyPr lIns="97294" tIns="48648" rIns="97294" bIns="48648" anchorCtr="1">
                <a:spAutoFit/>
              </a:bodyPr>
              <a:lstStyle/>
              <a:p>
                <a:pPr marL="247621" indent="-247621" algn="ctr" defTabSz="966675">
                  <a:spcBef>
                    <a:spcPct val="20000"/>
                  </a:spcBef>
                  <a:spcAft>
                    <a:spcPct val="15000"/>
                  </a:spcAft>
                  <a:buClr>
                    <a:srgbClr val="0B3D91"/>
                  </a:buClr>
                </a:pPr>
                <a:r>
                  <a:rPr lang="en-US" sz="1000" dirty="0">
                    <a:solidFill>
                      <a:srgbClr val="000000"/>
                    </a:solidFill>
                  </a:rPr>
                  <a:t>Fold Mirror 3 Tip/Tilt</a:t>
                </a:r>
              </a:p>
              <a:p>
                <a:pPr marL="247621" indent="-247621" algn="ctr" defTabSz="966675">
                  <a:spcBef>
                    <a:spcPct val="20000"/>
                  </a:spcBef>
                  <a:spcAft>
                    <a:spcPct val="15000"/>
                  </a:spcAft>
                  <a:buClr>
                    <a:srgbClr val="0B3D91"/>
                  </a:buClr>
                </a:pPr>
                <a:r>
                  <a:rPr lang="en-US" sz="1000" dirty="0">
                    <a:solidFill>
                      <a:srgbClr val="000000"/>
                    </a:solidFill>
                  </a:rPr>
                  <a:t>Gimbal Assembly</a:t>
                </a:r>
              </a:p>
            </p:txBody>
          </p:sp>
          <p:pic>
            <p:nvPicPr>
              <p:cNvPr id="65" name="Picture 5" descr="P1000658"/>
              <p:cNvPicPr>
                <a:picLocks noChangeAspect="1" noChangeArrowheads="1"/>
              </p:cNvPicPr>
              <p:nvPr/>
            </p:nvPicPr>
            <p:blipFill>
              <a:blip r:embed="rId10" cstate="print"/>
              <a:srcRect/>
              <a:stretch>
                <a:fillRect/>
              </a:stretch>
            </p:blipFill>
            <p:spPr bwMode="auto">
              <a:xfrm>
                <a:off x="2943226" y="4756151"/>
                <a:ext cx="968375" cy="714375"/>
              </a:xfrm>
              <a:prstGeom prst="rect">
                <a:avLst/>
              </a:prstGeom>
              <a:noFill/>
              <a:ln w="9525">
                <a:noFill/>
                <a:miter lim="800000"/>
                <a:headEnd/>
                <a:tailEnd/>
              </a:ln>
            </p:spPr>
          </p:pic>
          <p:pic>
            <p:nvPicPr>
              <p:cNvPr id="66" name="Picture 4"/>
              <p:cNvPicPr>
                <a:picLocks noChangeAspect="1" noChangeArrowheads="1"/>
              </p:cNvPicPr>
              <p:nvPr/>
            </p:nvPicPr>
            <p:blipFill>
              <a:blip r:embed="rId11" cstate="print"/>
              <a:srcRect l="2490" t="17696" r="6003"/>
              <a:stretch>
                <a:fillRect/>
              </a:stretch>
            </p:blipFill>
            <p:spPr bwMode="auto">
              <a:xfrm>
                <a:off x="3325814" y="3959226"/>
                <a:ext cx="852487" cy="565150"/>
              </a:xfrm>
              <a:prstGeom prst="rect">
                <a:avLst/>
              </a:prstGeom>
              <a:noFill/>
              <a:ln w="9525" algn="ctr">
                <a:noFill/>
                <a:miter lim="800000"/>
                <a:headEnd/>
                <a:tailEnd/>
              </a:ln>
            </p:spPr>
          </p:pic>
          <p:pic>
            <p:nvPicPr>
              <p:cNvPr id="67" name="Picture 19" descr="P1000965"/>
              <p:cNvPicPr>
                <a:picLocks noChangeAspect="1" noChangeArrowheads="1"/>
              </p:cNvPicPr>
              <p:nvPr/>
            </p:nvPicPr>
            <p:blipFill>
              <a:blip r:embed="rId12" cstate="print"/>
              <a:srcRect l="9789" t="31923" r="9171"/>
              <a:stretch>
                <a:fillRect/>
              </a:stretch>
            </p:blipFill>
            <p:spPr bwMode="auto">
              <a:xfrm>
                <a:off x="3030539" y="3195638"/>
                <a:ext cx="1044575" cy="647700"/>
              </a:xfrm>
              <a:prstGeom prst="rect">
                <a:avLst/>
              </a:prstGeom>
              <a:noFill/>
              <a:ln w="9525">
                <a:noFill/>
                <a:miter lim="800000"/>
                <a:headEnd/>
                <a:tailEnd/>
              </a:ln>
            </p:spPr>
          </p:pic>
          <p:sp>
            <p:nvSpPr>
              <p:cNvPr id="68" name="TextBox 48"/>
              <p:cNvSpPr txBox="1">
                <a:spLocks noChangeArrowheads="1"/>
              </p:cNvSpPr>
              <p:nvPr/>
            </p:nvSpPr>
            <p:spPr bwMode="auto">
              <a:xfrm>
                <a:off x="2484439" y="1903414"/>
                <a:ext cx="1874837" cy="461653"/>
              </a:xfrm>
              <a:prstGeom prst="rect">
                <a:avLst/>
              </a:prstGeom>
              <a:noFill/>
              <a:ln w="9525">
                <a:noFill/>
                <a:miter lim="800000"/>
                <a:headEnd/>
                <a:tailEnd/>
              </a:ln>
            </p:spPr>
            <p:txBody>
              <a:bodyPr lIns="91429" tIns="45714" rIns="91429" bIns="45714">
                <a:spAutoFit/>
              </a:bodyPr>
              <a:lstStyle/>
              <a:p>
                <a:r>
                  <a:rPr lang="en-US" sz="1200" dirty="0">
                    <a:solidFill>
                      <a:srgbClr val="FF0000"/>
                    </a:solidFill>
                  </a:rPr>
                  <a:t>G</a:t>
                </a:r>
                <a:r>
                  <a:rPr lang="en-US" sz="1200" dirty="0" smtClean="0">
                    <a:solidFill>
                      <a:srgbClr val="FF0000"/>
                    </a:solidFill>
                  </a:rPr>
                  <a:t>He </a:t>
                </a:r>
                <a:r>
                  <a:rPr lang="en-US" sz="1200" dirty="0">
                    <a:solidFill>
                      <a:srgbClr val="FF0000"/>
                    </a:solidFill>
                  </a:rPr>
                  <a:t>shroud </a:t>
                </a:r>
                <a:r>
                  <a:rPr lang="en-US" sz="1200" dirty="0" smtClean="0">
                    <a:solidFill>
                      <a:srgbClr val="FF0000"/>
                    </a:solidFill>
                  </a:rPr>
                  <a:t>installation </a:t>
                </a:r>
                <a:r>
                  <a:rPr lang="en-US" sz="1200" dirty="0">
                    <a:solidFill>
                      <a:srgbClr val="FF0000"/>
                    </a:solidFill>
                  </a:rPr>
                  <a:t>and test completed July 09</a:t>
                </a:r>
              </a:p>
            </p:txBody>
          </p:sp>
        </p:grpSp>
      </p:grpSp>
      <p:sp>
        <p:nvSpPr>
          <p:cNvPr id="101" name="Line 54"/>
          <p:cNvSpPr>
            <a:spLocks noChangeShapeType="1"/>
          </p:cNvSpPr>
          <p:nvPr/>
        </p:nvSpPr>
        <p:spPr bwMode="auto">
          <a:xfrm flipH="1" flipV="1">
            <a:off x="2207939" y="4014408"/>
            <a:ext cx="665889" cy="778655"/>
          </a:xfrm>
          <a:prstGeom prst="line">
            <a:avLst/>
          </a:prstGeom>
          <a:noFill/>
          <a:ln w="9525">
            <a:solidFill>
              <a:srgbClr val="FF0000"/>
            </a:solidFill>
            <a:round/>
            <a:headEnd/>
            <a:tailEnd type="triangle" w="med" len="med"/>
          </a:ln>
        </p:spPr>
        <p:txBody>
          <a:bodyPr lIns="91429" tIns="45714" rIns="91429" bIns="45714"/>
          <a:lstStyle/>
          <a:p>
            <a:endParaRPr lang="en-US" dirty="0">
              <a:solidFill>
                <a:srgbClr val="000000"/>
              </a:solidFill>
            </a:endParaRPr>
          </a:p>
        </p:txBody>
      </p:sp>
      <p:sp>
        <p:nvSpPr>
          <p:cNvPr id="102" name="Line 54"/>
          <p:cNvSpPr>
            <a:spLocks noChangeShapeType="1"/>
          </p:cNvSpPr>
          <p:nvPr/>
        </p:nvSpPr>
        <p:spPr bwMode="auto">
          <a:xfrm flipV="1">
            <a:off x="2180492" y="5541759"/>
            <a:ext cx="47546" cy="205898"/>
          </a:xfrm>
          <a:prstGeom prst="line">
            <a:avLst/>
          </a:prstGeom>
          <a:noFill/>
          <a:ln w="9525">
            <a:solidFill>
              <a:srgbClr val="FF0000"/>
            </a:solidFill>
            <a:round/>
            <a:headEnd/>
            <a:tailEnd type="triangle" w="med" len="med"/>
          </a:ln>
        </p:spPr>
        <p:txBody>
          <a:bodyPr lIns="91429" tIns="45714" rIns="91429" bIns="45714"/>
          <a:lstStyle/>
          <a:p>
            <a:endParaRPr lang="en-US" dirty="0">
              <a:solidFill>
                <a:srgbClr val="000000"/>
              </a:solidFill>
            </a:endParaRPr>
          </a:p>
        </p:txBody>
      </p:sp>
      <p:sp>
        <p:nvSpPr>
          <p:cNvPr id="103" name="Line 54"/>
          <p:cNvSpPr>
            <a:spLocks noChangeShapeType="1"/>
          </p:cNvSpPr>
          <p:nvPr/>
        </p:nvSpPr>
        <p:spPr bwMode="auto">
          <a:xfrm flipH="1" flipV="1">
            <a:off x="2519439" y="5260405"/>
            <a:ext cx="434775" cy="447059"/>
          </a:xfrm>
          <a:prstGeom prst="line">
            <a:avLst/>
          </a:prstGeom>
          <a:noFill/>
          <a:ln w="9525">
            <a:solidFill>
              <a:srgbClr val="FF0000"/>
            </a:solidFill>
            <a:round/>
            <a:headEnd/>
            <a:tailEnd type="triangle" w="med" len="med"/>
          </a:ln>
        </p:spPr>
        <p:txBody>
          <a:bodyPr lIns="91429" tIns="45714" rIns="91429" bIns="45714"/>
          <a:lstStyle/>
          <a:p>
            <a:endParaRPr lang="en-US" dirty="0">
              <a:solidFill>
                <a:srgbClr val="000000"/>
              </a:solidFill>
            </a:endParaRPr>
          </a:p>
        </p:txBody>
      </p:sp>
      <p:sp>
        <p:nvSpPr>
          <p:cNvPr id="104" name="Rectangle 29"/>
          <p:cNvSpPr>
            <a:spLocks noChangeArrowheads="1"/>
          </p:cNvSpPr>
          <p:nvPr/>
        </p:nvSpPr>
        <p:spPr bwMode="auto">
          <a:xfrm>
            <a:off x="562708" y="77788"/>
            <a:ext cx="8028633" cy="825984"/>
          </a:xfrm>
          <a:prstGeom prst="rect">
            <a:avLst/>
          </a:prstGeom>
          <a:noFill/>
          <a:ln w="9525" algn="ctr">
            <a:noFill/>
            <a:miter lim="800000"/>
            <a:headEnd/>
            <a:tailEnd/>
          </a:ln>
        </p:spPr>
        <p:txBody>
          <a:bodyPr wrap="square" lIns="86476" tIns="43238" rIns="86476" bIns="43238">
            <a:spAutoFit/>
          </a:bodyPr>
          <a:lstStyle/>
          <a:p>
            <a:pPr algn="ctr" defTabSz="969850">
              <a:tabLst>
                <a:tab pos="8340725" algn="l"/>
              </a:tabLst>
            </a:pPr>
            <a:r>
              <a:rPr lang="en-US" sz="2400" dirty="0">
                <a:solidFill>
                  <a:srgbClr val="0000FF"/>
                </a:solidFill>
                <a:latin typeface="+mj-lt"/>
              </a:rPr>
              <a:t>ISIM will be tested </a:t>
            </a:r>
            <a:r>
              <a:rPr lang="en-US" sz="2400" dirty="0" smtClean="0">
                <a:solidFill>
                  <a:srgbClr val="0000FF"/>
                </a:solidFill>
                <a:latin typeface="+mj-lt"/>
              </a:rPr>
              <a:t>at ~35 K in </a:t>
            </a:r>
            <a:r>
              <a:rPr lang="en-US" sz="2400" dirty="0">
                <a:solidFill>
                  <a:srgbClr val="0000FF"/>
                </a:solidFill>
                <a:latin typeface="+mj-lt"/>
              </a:rPr>
              <a:t>the GSFC SES </a:t>
            </a:r>
            <a:r>
              <a:rPr lang="en-US" sz="2400" dirty="0" smtClean="0">
                <a:solidFill>
                  <a:srgbClr val="0000FF"/>
                </a:solidFill>
                <a:latin typeface="+mj-lt"/>
              </a:rPr>
              <a:t>chamber using a cryogenic telescope simulator </a:t>
            </a:r>
            <a:r>
              <a:rPr lang="en-US" sz="2400" dirty="0">
                <a:solidFill>
                  <a:srgbClr val="0000FF"/>
                </a:solidFill>
                <a:latin typeface="+mj-lt"/>
              </a:rPr>
              <a:t>(OSIM)</a:t>
            </a:r>
          </a:p>
        </p:txBody>
      </p:sp>
      <p:pic>
        <p:nvPicPr>
          <p:cNvPr id="69" name="Picture 4" descr="IMG_0244.JPG"/>
          <p:cNvPicPr>
            <a:picLocks noChangeAspect="1" noChangeArrowheads="1"/>
          </p:cNvPicPr>
          <p:nvPr/>
        </p:nvPicPr>
        <p:blipFill>
          <a:blip r:embed="rId13" cstate="print"/>
          <a:srcRect/>
          <a:stretch>
            <a:fillRect/>
          </a:stretch>
        </p:blipFill>
        <p:spPr bwMode="auto">
          <a:xfrm>
            <a:off x="310272" y="909571"/>
            <a:ext cx="2111915" cy="2631362"/>
          </a:xfrm>
          <a:prstGeom prst="rect">
            <a:avLst/>
          </a:prstGeom>
          <a:noFill/>
          <a:ln w="9525">
            <a:noFill/>
            <a:miter lim="800000"/>
            <a:headEnd/>
            <a:tailEnd/>
          </a:ln>
        </p:spPr>
      </p:pic>
      <p:sp>
        <p:nvSpPr>
          <p:cNvPr id="58"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70" name="Footer Placeholder 5"/>
          <p:cNvSpPr>
            <a:spLocks noGrp="1"/>
          </p:cNvSpPr>
          <p:nvPr>
            <p:ph type="ftr" sz="quarter" idx="12"/>
          </p:nvPr>
        </p:nvSpPr>
        <p:spPr>
          <a:xfrm>
            <a:off x="1498053" y="6597042"/>
            <a:ext cx="6585626" cy="246221"/>
          </a:xfrm>
        </p:spPr>
        <p:txBody>
          <a:bodyPr/>
          <a:lstStyle/>
          <a:p>
            <a:pPr>
              <a:defRPr/>
            </a:pPr>
            <a:r>
              <a:rPr lang="en-US" dirty="0" smtClean="0"/>
              <a:t>SPIE Astronomical Telescopes and Instrumentation:  8442-90</a:t>
            </a:r>
            <a:endParaRPr 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7</a:t>
            </a:fld>
            <a:endParaRPr lang="en-US" dirty="0"/>
          </a:p>
        </p:txBody>
      </p:sp>
      <p:sp>
        <p:nvSpPr>
          <p:cNvPr id="9" name="TextBox 4"/>
          <p:cNvSpPr txBox="1">
            <a:spLocks noChangeArrowheads="1"/>
          </p:cNvSpPr>
          <p:nvPr/>
        </p:nvSpPr>
        <p:spPr bwMode="auto">
          <a:xfrm>
            <a:off x="274586" y="5398804"/>
            <a:ext cx="4217450" cy="518226"/>
          </a:xfrm>
          <a:prstGeom prst="rect">
            <a:avLst/>
          </a:prstGeom>
          <a:solidFill>
            <a:schemeClr val="bg1">
              <a:lumMod val="95000"/>
            </a:schemeClr>
          </a:solidFill>
          <a:ln w="9525">
            <a:noFill/>
            <a:miter lim="800000"/>
            <a:headEnd/>
            <a:tailEnd/>
          </a:ln>
        </p:spPr>
        <p:txBody>
          <a:bodyPr wrap="none" lIns="86493" tIns="43247" rIns="86493" bIns="43247">
            <a:spAutoFit/>
          </a:bodyPr>
          <a:lstStyle/>
          <a:p>
            <a:pPr algn="ctr"/>
            <a:r>
              <a:rPr lang="en-US" sz="1400" dirty="0" smtClean="0">
                <a:solidFill>
                  <a:srgbClr val="000000"/>
                </a:solidFill>
              </a:rPr>
              <a:t>Space System Development &amp; Integration Facility (SSDIF)</a:t>
            </a:r>
          </a:p>
          <a:p>
            <a:pPr algn="ctr"/>
            <a:r>
              <a:rPr lang="en-US" sz="1400" dirty="0" smtClean="0">
                <a:solidFill>
                  <a:srgbClr val="000000"/>
                </a:solidFill>
              </a:rPr>
              <a:t>At NASA/Goddard Space Flight Center</a:t>
            </a:r>
          </a:p>
        </p:txBody>
      </p:sp>
      <p:sp>
        <p:nvSpPr>
          <p:cNvPr id="10" name="Title 1"/>
          <p:cNvSpPr>
            <a:spLocks noGrp="1"/>
          </p:cNvSpPr>
          <p:nvPr>
            <p:ph type="title"/>
          </p:nvPr>
        </p:nvSpPr>
        <p:spPr>
          <a:xfrm>
            <a:off x="0" y="84472"/>
            <a:ext cx="9144001" cy="462289"/>
          </a:xfrm>
        </p:spPr>
        <p:txBody>
          <a:bodyPr/>
          <a:lstStyle/>
          <a:p>
            <a:pPr algn="ctr"/>
            <a:r>
              <a:rPr lang="en-US" b="1" dirty="0" smtClean="0">
                <a:solidFill>
                  <a:srgbClr val="0000FF"/>
                </a:solidFill>
                <a:ea typeface="ＭＳ Ｐゴシック" charset="-128"/>
              </a:rPr>
              <a:t>OTE Simulator (OSIM) with Beam Image Analyzer (BIA)</a:t>
            </a:r>
          </a:p>
        </p:txBody>
      </p:sp>
      <p:sp>
        <p:nvSpPr>
          <p:cNvPr id="11"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13" name="Footer Placeholder 5"/>
          <p:cNvSpPr>
            <a:spLocks noGrp="1"/>
          </p:cNvSpPr>
          <p:nvPr>
            <p:ph type="ftr" sz="quarter" idx="12"/>
          </p:nvPr>
        </p:nvSpPr>
        <p:spPr>
          <a:xfrm>
            <a:off x="1498053" y="6597042"/>
            <a:ext cx="6585626" cy="246221"/>
          </a:xfrm>
        </p:spPr>
        <p:txBody>
          <a:bodyPr/>
          <a:lstStyle/>
          <a:p>
            <a:pPr>
              <a:defRPr/>
            </a:pPr>
            <a:r>
              <a:rPr lang="en-US" dirty="0" smtClean="0"/>
              <a:t>SPIE Astronomical Telescopes and Instrumentation:  8442-90</a:t>
            </a:r>
            <a:endParaRPr lang="en-US" dirty="0"/>
          </a:p>
        </p:txBody>
      </p:sp>
      <p:pic>
        <p:nvPicPr>
          <p:cNvPr id="14" name="Content Placeholder 2" descr="C:\Documents and Settings\eshade\My Documents\OSIM\OSIM photos\BIA-OSIM3.JPG"/>
          <p:cNvPicPr>
            <a:picLocks noChangeAspect="1" noChangeArrowheads="1"/>
          </p:cNvPicPr>
          <p:nvPr/>
        </p:nvPicPr>
        <p:blipFill>
          <a:blip r:embed="rId2" cstate="print"/>
          <a:srcRect l="27371" t="14463" r="26243"/>
          <a:stretch>
            <a:fillRect/>
          </a:stretch>
        </p:blipFill>
        <p:spPr>
          <a:xfrm>
            <a:off x="4756826" y="801474"/>
            <a:ext cx="4387174" cy="5300111"/>
          </a:xfrm>
          <a:prstGeom prst="rect">
            <a:avLst/>
          </a:prstGeom>
          <a:ln w="15875">
            <a:solidFill>
              <a:schemeClr val="tx1"/>
            </a:solidFill>
          </a:ln>
        </p:spPr>
      </p:pic>
      <p:pic>
        <p:nvPicPr>
          <p:cNvPr id="7" name="Picture 2"/>
          <p:cNvPicPr>
            <a:picLocks noGrp="1" noChangeAspect="1" noChangeArrowheads="1"/>
          </p:cNvPicPr>
          <p:nvPr>
            <p:ph idx="1"/>
          </p:nvPr>
        </p:nvPicPr>
        <p:blipFill>
          <a:blip r:embed="rId3" cstate="print"/>
          <a:srcRect l="6378" r="13013"/>
          <a:stretch>
            <a:fillRect/>
          </a:stretch>
        </p:blipFill>
        <p:spPr>
          <a:xfrm>
            <a:off x="0" y="1067511"/>
            <a:ext cx="4672181" cy="4185425"/>
          </a:xfrm>
          <a:ln w="15875">
            <a:solidFill>
              <a:schemeClr val="tx1"/>
            </a:solidFill>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8</a:t>
            </a:fld>
            <a:endParaRPr lang="en-US" dirty="0"/>
          </a:p>
        </p:txBody>
      </p:sp>
      <p:sp>
        <p:nvSpPr>
          <p:cNvPr id="10" name="Title 1"/>
          <p:cNvSpPr>
            <a:spLocks noGrp="1"/>
          </p:cNvSpPr>
          <p:nvPr>
            <p:ph type="title"/>
          </p:nvPr>
        </p:nvSpPr>
        <p:spPr>
          <a:xfrm>
            <a:off x="0" y="84472"/>
            <a:ext cx="9144001" cy="462289"/>
          </a:xfrm>
        </p:spPr>
        <p:txBody>
          <a:bodyPr/>
          <a:lstStyle/>
          <a:p>
            <a:pPr algn="ctr"/>
            <a:r>
              <a:rPr lang="en-US" b="1" dirty="0" smtClean="0">
                <a:solidFill>
                  <a:srgbClr val="0000FF"/>
                </a:solidFill>
                <a:ea typeface="ＭＳ Ｐゴシック" charset="-128"/>
              </a:rPr>
              <a:t>OSIM Is Currently Warming from Its 1</a:t>
            </a:r>
            <a:r>
              <a:rPr lang="en-US" b="1" baseline="30000" dirty="0" smtClean="0">
                <a:solidFill>
                  <a:srgbClr val="0000FF"/>
                </a:solidFill>
                <a:ea typeface="ＭＳ Ｐゴシック" charset="-128"/>
              </a:rPr>
              <a:t>st</a:t>
            </a:r>
            <a:r>
              <a:rPr lang="en-US" b="1" dirty="0" smtClean="0">
                <a:solidFill>
                  <a:srgbClr val="0000FF"/>
                </a:solidFill>
                <a:ea typeface="ＭＳ Ｐゴシック" charset="-128"/>
              </a:rPr>
              <a:t> Cryo-</a:t>
            </a:r>
            <a:r>
              <a:rPr lang="en-US" b="1" dirty="0" err="1" smtClean="0">
                <a:solidFill>
                  <a:srgbClr val="0000FF"/>
                </a:solidFill>
                <a:ea typeface="ＭＳ Ｐゴシック" charset="-128"/>
              </a:rPr>
              <a:t>Vac</a:t>
            </a:r>
            <a:r>
              <a:rPr lang="en-US" b="1" dirty="0" smtClean="0">
                <a:solidFill>
                  <a:srgbClr val="0000FF"/>
                </a:solidFill>
                <a:ea typeface="ＭＳ Ｐゴシック" charset="-128"/>
              </a:rPr>
              <a:t> Test</a:t>
            </a:r>
          </a:p>
        </p:txBody>
      </p:sp>
      <p:sp>
        <p:nvSpPr>
          <p:cNvPr id="11"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13" name="Footer Placeholder 5"/>
          <p:cNvSpPr>
            <a:spLocks noGrp="1"/>
          </p:cNvSpPr>
          <p:nvPr>
            <p:ph type="ftr" sz="quarter" idx="12"/>
          </p:nvPr>
        </p:nvSpPr>
        <p:spPr>
          <a:xfrm>
            <a:off x="1498053" y="6597042"/>
            <a:ext cx="6585626" cy="246221"/>
          </a:xfrm>
        </p:spPr>
        <p:txBody>
          <a:bodyPr/>
          <a:lstStyle/>
          <a:p>
            <a:pPr>
              <a:defRPr/>
            </a:pPr>
            <a:r>
              <a:rPr lang="en-US" dirty="0" smtClean="0"/>
              <a:t>SPIE Astronomical Telescopes and Instrumentation:  8442-90</a:t>
            </a:r>
            <a:endParaRPr lang="en-US" dirty="0"/>
          </a:p>
        </p:txBody>
      </p:sp>
      <p:grpSp>
        <p:nvGrpSpPr>
          <p:cNvPr id="14" name="Group 4"/>
          <p:cNvGrpSpPr/>
          <p:nvPr/>
        </p:nvGrpSpPr>
        <p:grpSpPr>
          <a:xfrm>
            <a:off x="228600" y="914400"/>
            <a:ext cx="8653670" cy="5550076"/>
            <a:chOff x="5" y="865886"/>
            <a:chExt cx="8918224" cy="5576580"/>
          </a:xfrm>
        </p:grpSpPr>
        <p:pic>
          <p:nvPicPr>
            <p:cNvPr id="15" name="Picture 2"/>
            <p:cNvPicPr>
              <a:picLocks noChangeAspect="1" noChangeArrowheads="1"/>
            </p:cNvPicPr>
            <p:nvPr/>
          </p:nvPicPr>
          <p:blipFill>
            <a:blip r:embed="rId2" cstate="print"/>
            <a:srcRect l="29948" t="4167" r="25781" b="6250"/>
            <a:stretch>
              <a:fillRect/>
            </a:stretch>
          </p:blipFill>
          <p:spPr bwMode="auto">
            <a:xfrm>
              <a:off x="5" y="1232352"/>
              <a:ext cx="3951650" cy="4997675"/>
            </a:xfrm>
            <a:prstGeom prst="rect">
              <a:avLst/>
            </a:prstGeom>
            <a:noFill/>
            <a:ln w="9525">
              <a:noFill/>
              <a:miter lim="800000"/>
              <a:headEnd/>
              <a:tailEnd/>
            </a:ln>
          </p:spPr>
        </p:pic>
        <p:pic>
          <p:nvPicPr>
            <p:cNvPr id="16" name="Picture 2"/>
            <p:cNvPicPr>
              <a:picLocks noChangeAspect="1" noChangeArrowheads="1"/>
            </p:cNvPicPr>
            <p:nvPr/>
          </p:nvPicPr>
          <p:blipFill>
            <a:blip r:embed="rId3" cstate="print"/>
            <a:srcRect l="27344" t="8333" r="23177" b="6250"/>
            <a:stretch>
              <a:fillRect/>
            </a:stretch>
          </p:blipFill>
          <p:spPr bwMode="auto">
            <a:xfrm>
              <a:off x="3749692" y="865886"/>
              <a:ext cx="5168537" cy="5576580"/>
            </a:xfrm>
            <a:prstGeom prst="rect">
              <a:avLst/>
            </a:prstGeom>
            <a:noFill/>
            <a:ln w="9525">
              <a:noFill/>
              <a:miter lim="800000"/>
              <a:headEnd/>
              <a:tailEnd/>
            </a:ln>
          </p:spPr>
        </p:pic>
      </p:grpSp>
      <p:sp>
        <p:nvSpPr>
          <p:cNvPr id="17" name="TextBox 16"/>
          <p:cNvSpPr txBox="1"/>
          <p:nvPr/>
        </p:nvSpPr>
        <p:spPr>
          <a:xfrm>
            <a:off x="3667538" y="894521"/>
            <a:ext cx="1212574" cy="400110"/>
          </a:xfrm>
          <a:prstGeom prst="rect">
            <a:avLst/>
          </a:prstGeom>
          <a:noFill/>
        </p:spPr>
        <p:txBody>
          <a:bodyPr wrap="square" rtlCol="0">
            <a:spAutoFit/>
          </a:bodyPr>
          <a:lstStyle/>
          <a:p>
            <a:pPr algn="ctr"/>
            <a:r>
              <a:rPr lang="en-US" b="0" dirty="0" smtClean="0">
                <a:solidFill>
                  <a:srgbClr val="000000"/>
                </a:solidFill>
              </a:rPr>
              <a:t>BIA</a:t>
            </a:r>
            <a:endParaRPr lang="en-US" b="0" dirty="0">
              <a:solidFill>
                <a:srgbClr val="000000"/>
              </a:solidFill>
            </a:endParaRPr>
          </a:p>
        </p:txBody>
      </p:sp>
      <p:sp>
        <p:nvSpPr>
          <p:cNvPr id="18" name="TextBox 17"/>
          <p:cNvSpPr txBox="1"/>
          <p:nvPr/>
        </p:nvSpPr>
        <p:spPr>
          <a:xfrm>
            <a:off x="380998" y="828261"/>
            <a:ext cx="3018184" cy="400110"/>
          </a:xfrm>
          <a:prstGeom prst="rect">
            <a:avLst/>
          </a:prstGeom>
          <a:noFill/>
        </p:spPr>
        <p:txBody>
          <a:bodyPr wrap="square" rtlCol="0">
            <a:spAutoFit/>
          </a:bodyPr>
          <a:lstStyle/>
          <a:p>
            <a:pPr algn="ctr"/>
            <a:r>
              <a:rPr lang="en-US" b="0" dirty="0" smtClean="0">
                <a:solidFill>
                  <a:srgbClr val="000000"/>
                </a:solidFill>
              </a:rPr>
              <a:t>Photogrammetry Cameras</a:t>
            </a:r>
            <a:endParaRPr lang="en-US" b="0" dirty="0">
              <a:solidFill>
                <a:srgbClr val="000000"/>
              </a:solidFill>
            </a:endParaRPr>
          </a:p>
        </p:txBody>
      </p:sp>
      <p:sp>
        <p:nvSpPr>
          <p:cNvPr id="19" name="TextBox 18"/>
          <p:cNvSpPr txBox="1"/>
          <p:nvPr/>
        </p:nvSpPr>
        <p:spPr>
          <a:xfrm>
            <a:off x="0" y="6119190"/>
            <a:ext cx="1958009" cy="400110"/>
          </a:xfrm>
          <a:prstGeom prst="rect">
            <a:avLst/>
          </a:prstGeom>
          <a:noFill/>
        </p:spPr>
        <p:txBody>
          <a:bodyPr wrap="square" rtlCol="0">
            <a:spAutoFit/>
          </a:bodyPr>
          <a:lstStyle/>
          <a:p>
            <a:pPr algn="ctr"/>
            <a:r>
              <a:rPr lang="en-US" b="0" dirty="0" smtClean="0">
                <a:solidFill>
                  <a:srgbClr val="000000"/>
                </a:solidFill>
              </a:rPr>
              <a:t>He Shroud Region</a:t>
            </a:r>
            <a:endParaRPr lang="en-US" b="0" dirty="0">
              <a:solidFill>
                <a:srgbClr val="000000"/>
              </a:solidFill>
            </a:endParaRPr>
          </a:p>
        </p:txBody>
      </p:sp>
      <p:sp>
        <p:nvSpPr>
          <p:cNvPr id="20" name="TextBox 19"/>
          <p:cNvSpPr txBox="1"/>
          <p:nvPr/>
        </p:nvSpPr>
        <p:spPr>
          <a:xfrm>
            <a:off x="2633870" y="6122503"/>
            <a:ext cx="2199861" cy="400110"/>
          </a:xfrm>
          <a:prstGeom prst="rect">
            <a:avLst/>
          </a:prstGeom>
          <a:noFill/>
        </p:spPr>
        <p:txBody>
          <a:bodyPr wrap="square" rtlCol="0">
            <a:spAutoFit/>
          </a:bodyPr>
          <a:lstStyle/>
          <a:p>
            <a:pPr algn="ctr"/>
            <a:r>
              <a:rPr lang="en-US" b="0" dirty="0" smtClean="0">
                <a:solidFill>
                  <a:srgbClr val="000000"/>
                </a:solidFill>
              </a:rPr>
              <a:t>LN2 Shroud Region</a:t>
            </a:r>
            <a:endParaRPr lang="en-US" b="0" dirty="0">
              <a:solidFill>
                <a:srgbClr val="000000"/>
              </a:solidFill>
            </a:endParaRPr>
          </a:p>
        </p:txBody>
      </p:sp>
      <p:sp>
        <p:nvSpPr>
          <p:cNvPr id="21" name="TextBox 20"/>
          <p:cNvSpPr txBox="1"/>
          <p:nvPr/>
        </p:nvSpPr>
        <p:spPr>
          <a:xfrm>
            <a:off x="6543260" y="6271589"/>
            <a:ext cx="2223053" cy="400110"/>
          </a:xfrm>
          <a:prstGeom prst="rect">
            <a:avLst/>
          </a:prstGeom>
          <a:noFill/>
        </p:spPr>
        <p:txBody>
          <a:bodyPr wrap="square" rtlCol="0">
            <a:spAutoFit/>
          </a:bodyPr>
          <a:lstStyle/>
          <a:p>
            <a:pPr algn="ctr"/>
            <a:r>
              <a:rPr lang="en-US" b="0" dirty="0" smtClean="0">
                <a:solidFill>
                  <a:srgbClr val="000000"/>
                </a:solidFill>
              </a:rPr>
              <a:t>Vibration Isolators (3)</a:t>
            </a:r>
            <a:endParaRPr lang="en-US" b="0" dirty="0">
              <a:solidFill>
                <a:srgbClr val="000000"/>
              </a:solidFill>
            </a:endParaRPr>
          </a:p>
        </p:txBody>
      </p:sp>
      <p:cxnSp>
        <p:nvCxnSpPr>
          <p:cNvPr id="22" name="Straight Arrow Connector 21"/>
          <p:cNvCxnSpPr/>
          <p:nvPr/>
        </p:nvCxnSpPr>
        <p:spPr bwMode="auto">
          <a:xfrm>
            <a:off x="4512365" y="1182757"/>
            <a:ext cx="1252331" cy="556591"/>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23" name="Straight Arrow Connector 22"/>
          <p:cNvCxnSpPr>
            <a:stCxn id="17" idx="2"/>
          </p:cNvCxnSpPr>
          <p:nvPr/>
        </p:nvCxnSpPr>
        <p:spPr bwMode="auto">
          <a:xfrm flipH="1">
            <a:off x="2325757" y="1294631"/>
            <a:ext cx="1948068" cy="1965404"/>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24" name="Straight Arrow Connector 23"/>
          <p:cNvCxnSpPr/>
          <p:nvPr/>
        </p:nvCxnSpPr>
        <p:spPr bwMode="auto">
          <a:xfrm>
            <a:off x="2365513" y="1232452"/>
            <a:ext cx="347870" cy="1411357"/>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25" name="Straight Arrow Connector 24"/>
          <p:cNvCxnSpPr>
            <a:stCxn id="18" idx="2"/>
          </p:cNvCxnSpPr>
          <p:nvPr/>
        </p:nvCxnSpPr>
        <p:spPr bwMode="auto">
          <a:xfrm flipH="1">
            <a:off x="1580322" y="1228371"/>
            <a:ext cx="309768" cy="1325986"/>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26" name="Straight Arrow Connector 25"/>
          <p:cNvCxnSpPr/>
          <p:nvPr/>
        </p:nvCxnSpPr>
        <p:spPr bwMode="auto">
          <a:xfrm flipV="1">
            <a:off x="636104" y="3061252"/>
            <a:ext cx="715618" cy="3051313"/>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flipH="1" flipV="1">
            <a:off x="2991678" y="4581939"/>
            <a:ext cx="487019" cy="1570384"/>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28" name="Straight Arrow Connector 27"/>
          <p:cNvCxnSpPr/>
          <p:nvPr/>
        </p:nvCxnSpPr>
        <p:spPr bwMode="auto">
          <a:xfrm flipH="1" flipV="1">
            <a:off x="5744817" y="4293704"/>
            <a:ext cx="1838740" cy="1977887"/>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29" name="TextBox 28"/>
          <p:cNvSpPr txBox="1"/>
          <p:nvPr/>
        </p:nvSpPr>
        <p:spPr>
          <a:xfrm>
            <a:off x="6470374" y="728867"/>
            <a:ext cx="2488095" cy="400110"/>
          </a:xfrm>
          <a:prstGeom prst="rect">
            <a:avLst/>
          </a:prstGeom>
          <a:noFill/>
        </p:spPr>
        <p:txBody>
          <a:bodyPr wrap="square" rtlCol="0">
            <a:spAutoFit/>
          </a:bodyPr>
          <a:lstStyle/>
          <a:p>
            <a:pPr algn="ctr"/>
            <a:r>
              <a:rPr lang="en-US" b="0" dirty="0" smtClean="0">
                <a:solidFill>
                  <a:srgbClr val="000000"/>
                </a:solidFill>
              </a:rPr>
              <a:t>ISIM Test Platform (ITP)</a:t>
            </a:r>
            <a:endParaRPr lang="en-US" b="0" dirty="0">
              <a:solidFill>
                <a:srgbClr val="000000"/>
              </a:solidFill>
            </a:endParaRPr>
          </a:p>
        </p:txBody>
      </p:sp>
      <p:sp>
        <p:nvSpPr>
          <p:cNvPr id="30" name="TextBox 29"/>
          <p:cNvSpPr txBox="1"/>
          <p:nvPr/>
        </p:nvSpPr>
        <p:spPr>
          <a:xfrm>
            <a:off x="7851913" y="3631093"/>
            <a:ext cx="1292087" cy="707886"/>
          </a:xfrm>
          <a:prstGeom prst="rect">
            <a:avLst/>
          </a:prstGeom>
          <a:noFill/>
        </p:spPr>
        <p:txBody>
          <a:bodyPr wrap="square" rtlCol="0">
            <a:spAutoFit/>
          </a:bodyPr>
          <a:lstStyle/>
          <a:p>
            <a:pPr algn="ctr"/>
            <a:r>
              <a:rPr lang="en-US" b="0" dirty="0" smtClean="0">
                <a:solidFill>
                  <a:srgbClr val="000000"/>
                </a:solidFill>
              </a:rPr>
              <a:t>Upper GESHA</a:t>
            </a:r>
            <a:endParaRPr lang="en-US" b="0" dirty="0">
              <a:solidFill>
                <a:srgbClr val="000000"/>
              </a:solidFill>
            </a:endParaRPr>
          </a:p>
        </p:txBody>
      </p:sp>
      <p:cxnSp>
        <p:nvCxnSpPr>
          <p:cNvPr id="31" name="Straight Arrow Connector 30"/>
          <p:cNvCxnSpPr/>
          <p:nvPr/>
        </p:nvCxnSpPr>
        <p:spPr bwMode="auto">
          <a:xfrm flipH="1">
            <a:off x="6549887" y="1133061"/>
            <a:ext cx="646043" cy="1351722"/>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32" name="Straight Arrow Connector 31"/>
          <p:cNvCxnSpPr/>
          <p:nvPr/>
        </p:nvCxnSpPr>
        <p:spPr bwMode="auto">
          <a:xfrm flipH="1" flipV="1">
            <a:off x="6708913" y="3309730"/>
            <a:ext cx="1431235" cy="636106"/>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0552" y="132080"/>
            <a:ext cx="8275638" cy="462289"/>
          </a:xfrm>
        </p:spPr>
        <p:txBody>
          <a:bodyPr/>
          <a:lstStyle/>
          <a:p>
            <a:pPr algn="ctr"/>
            <a:r>
              <a:rPr lang="en-US" b="1" dirty="0" smtClean="0">
                <a:solidFill>
                  <a:schemeClr val="accent2">
                    <a:lumMod val="60000"/>
                    <a:lumOff val="40000"/>
                  </a:schemeClr>
                </a:solidFill>
              </a:rPr>
              <a:t>OSIM Cryo-</a:t>
            </a:r>
            <a:r>
              <a:rPr lang="en-US" b="1" dirty="0" err="1" smtClean="0">
                <a:solidFill>
                  <a:schemeClr val="accent2">
                    <a:lumMod val="60000"/>
                    <a:lumOff val="40000"/>
                  </a:schemeClr>
                </a:solidFill>
              </a:rPr>
              <a:t>Vac</a:t>
            </a:r>
            <a:r>
              <a:rPr lang="en-US" b="1" dirty="0" smtClean="0">
                <a:solidFill>
                  <a:schemeClr val="accent2">
                    <a:lumMod val="60000"/>
                    <a:lumOff val="40000"/>
                  </a:schemeClr>
                </a:solidFill>
              </a:rPr>
              <a:t> Confirms Its Optical Performance</a:t>
            </a:r>
            <a:endParaRPr lang="en-US" b="1" dirty="0">
              <a:solidFill>
                <a:schemeClr val="accent2">
                  <a:lumMod val="60000"/>
                  <a:lumOff val="40000"/>
                </a:schemeClr>
              </a:solidFill>
            </a:endParaRPr>
          </a:p>
        </p:txBody>
      </p:sp>
      <p:sp>
        <p:nvSpPr>
          <p:cNvPr id="3" name="Content Placeholder 2"/>
          <p:cNvSpPr>
            <a:spLocks noGrp="1"/>
          </p:cNvSpPr>
          <p:nvPr>
            <p:ph idx="1"/>
          </p:nvPr>
        </p:nvSpPr>
        <p:spPr>
          <a:xfrm>
            <a:off x="375920" y="661482"/>
            <a:ext cx="8432800" cy="1371600"/>
          </a:xfrm>
        </p:spPr>
        <p:txBody>
          <a:bodyPr/>
          <a:lstStyle/>
          <a:p>
            <a:pPr>
              <a:buSzPct val="60000"/>
              <a:buFont typeface="Arial Narrow" pitchFamily="34" charset="0"/>
              <a:buChar char="●"/>
            </a:pPr>
            <a:r>
              <a:rPr lang="en-US" dirty="0" smtClean="0">
                <a:latin typeface="+mj-lt"/>
              </a:rPr>
              <a:t>OSIM performed very well at temperature</a:t>
            </a:r>
          </a:p>
          <a:p>
            <a:pPr>
              <a:buSzPct val="60000"/>
              <a:buFont typeface="Arial Narrow" pitchFamily="34" charset="0"/>
              <a:buChar char="●"/>
            </a:pPr>
            <a:r>
              <a:rPr lang="en-US" dirty="0" smtClean="0">
                <a:latin typeface="+mj-lt"/>
              </a:rPr>
              <a:t>A cryo run early in 2013 just before first ISIM cryo-vac will be required to complete its certification</a:t>
            </a:r>
          </a:p>
          <a:p>
            <a:pPr lvl="0">
              <a:spcBef>
                <a:spcPts val="1200"/>
              </a:spcBef>
              <a:buSzPct val="60000"/>
              <a:buFont typeface="Arial Narrow" pitchFamily="34" charset="0"/>
              <a:buChar char="●"/>
            </a:pPr>
            <a:endParaRPr lang="en-US" i="1" dirty="0" smtClean="0">
              <a:solidFill>
                <a:srgbClr val="000000"/>
              </a:solidFill>
              <a:latin typeface="+mj-lt"/>
            </a:endParaRPr>
          </a:p>
          <a:p>
            <a:pPr lvl="0">
              <a:spcBef>
                <a:spcPts val="1200"/>
              </a:spcBef>
              <a:buSzPct val="60000"/>
              <a:buFont typeface="Arial Narrow" pitchFamily="34" charset="0"/>
              <a:buChar char="●"/>
            </a:pPr>
            <a:endParaRPr lang="en-US" i="1" dirty="0" smtClean="0">
              <a:solidFill>
                <a:srgbClr val="000000"/>
              </a:solidFill>
              <a:latin typeface="+mj-lt"/>
            </a:endParaRPr>
          </a:p>
          <a:p>
            <a:pPr lvl="0">
              <a:spcBef>
                <a:spcPts val="1200"/>
              </a:spcBef>
              <a:buSzPct val="60000"/>
              <a:buFont typeface="Arial Narrow" pitchFamily="34" charset="0"/>
              <a:buChar char="●"/>
            </a:pPr>
            <a:endParaRPr lang="en-US" i="1" dirty="0" smtClean="0">
              <a:solidFill>
                <a:srgbClr val="000000"/>
              </a:solidFill>
              <a:latin typeface="+mj-lt"/>
            </a:endParaRPr>
          </a:p>
          <a:p>
            <a:pPr lvl="0">
              <a:spcBef>
                <a:spcPts val="1200"/>
              </a:spcBef>
              <a:buSzPct val="60000"/>
              <a:buFont typeface="Arial Narrow" pitchFamily="34" charset="0"/>
              <a:buChar char="●"/>
            </a:pPr>
            <a:endParaRPr lang="en-US" i="1" dirty="0" smtClean="0">
              <a:solidFill>
                <a:srgbClr val="000000"/>
              </a:solidFill>
              <a:latin typeface="+mj-lt"/>
            </a:endParaRPr>
          </a:p>
          <a:p>
            <a:pPr lvl="0">
              <a:spcBef>
                <a:spcPts val="1200"/>
              </a:spcBef>
              <a:buSzPct val="60000"/>
              <a:buFont typeface="Arial Narrow" pitchFamily="34" charset="0"/>
              <a:buChar char="●"/>
            </a:pPr>
            <a:endParaRPr lang="en-US" i="1" dirty="0" smtClean="0">
              <a:solidFill>
                <a:srgbClr val="000000"/>
              </a:solidFill>
              <a:latin typeface="+mj-lt"/>
            </a:endParaRPr>
          </a:p>
          <a:p>
            <a:pPr lvl="0">
              <a:spcBef>
                <a:spcPts val="1200"/>
              </a:spcBef>
              <a:buSzPct val="60000"/>
              <a:buFont typeface="Arial Narrow" pitchFamily="34" charset="0"/>
              <a:buChar char="●"/>
            </a:pPr>
            <a:endParaRPr lang="en-US" i="1" dirty="0" smtClean="0">
              <a:solidFill>
                <a:srgbClr val="000000"/>
              </a:solidFill>
              <a:latin typeface="+mj-lt"/>
            </a:endParaRPr>
          </a:p>
          <a:p>
            <a:pPr lvl="0">
              <a:spcBef>
                <a:spcPts val="1200"/>
              </a:spcBef>
              <a:buSzPct val="60000"/>
              <a:buFont typeface="Arial Narrow" pitchFamily="34" charset="0"/>
              <a:buChar char="●"/>
            </a:pPr>
            <a:endParaRPr lang="en-US" i="1" dirty="0" smtClean="0">
              <a:solidFill>
                <a:srgbClr val="000000"/>
              </a:solidFill>
              <a:latin typeface="+mj-lt"/>
            </a:endParaRPr>
          </a:p>
          <a:p>
            <a:pPr lvl="0">
              <a:spcBef>
                <a:spcPts val="1200"/>
              </a:spcBef>
              <a:buSzPct val="60000"/>
              <a:buNone/>
            </a:pPr>
            <a:endParaRPr lang="en-US" i="1" dirty="0" smtClean="0">
              <a:solidFill>
                <a:srgbClr val="000000"/>
              </a:solidFill>
              <a:latin typeface="+mj-lt"/>
            </a:endParaRPr>
          </a:p>
        </p:txBody>
      </p:sp>
      <p:sp>
        <p:nvSpPr>
          <p:cNvPr id="4" name="Date Placeholder 3"/>
          <p:cNvSpPr>
            <a:spLocks noGrp="1"/>
          </p:cNvSpPr>
          <p:nvPr>
            <p:ph type="dt" sz="half" idx="10"/>
          </p:nvPr>
        </p:nvSpPr>
        <p:spPr>
          <a:xfrm>
            <a:off x="136177" y="6616498"/>
            <a:ext cx="835453" cy="246207"/>
          </a:xfrm>
        </p:spPr>
        <p:txBody>
          <a:bodyPr/>
          <a:lstStyle/>
          <a:p>
            <a:pPr>
              <a:defRPr/>
            </a:pPr>
            <a:r>
              <a:rPr lang="en-US" dirty="0" smtClean="0"/>
              <a:t>6 July 2012</a:t>
            </a:r>
            <a:endParaRPr lang="en-US" dirty="0"/>
          </a:p>
        </p:txBody>
      </p:sp>
      <p:sp>
        <p:nvSpPr>
          <p:cNvPr id="5" name="Slide Number Placeholder 4"/>
          <p:cNvSpPr>
            <a:spLocks noGrp="1"/>
          </p:cNvSpPr>
          <p:nvPr>
            <p:ph type="sldNum" sz="quarter" idx="11"/>
          </p:nvPr>
        </p:nvSpPr>
        <p:spPr/>
        <p:txBody>
          <a:bodyPr/>
          <a:lstStyle/>
          <a:p>
            <a:pPr>
              <a:defRPr/>
            </a:pPr>
            <a:fld id="{79BFC24D-9AC3-4BD4-B8CD-E2D7ECDFF942}" type="slidenum">
              <a:rPr lang="en-US" smtClean="0"/>
              <a:pPr>
                <a:defRPr/>
              </a:pPr>
              <a:t>9</a:t>
            </a:fld>
            <a:endParaRPr lang="en-US" dirty="0"/>
          </a:p>
        </p:txBody>
      </p:sp>
      <p:sp>
        <p:nvSpPr>
          <p:cNvPr id="6" name="Footer Placeholder 5"/>
          <p:cNvSpPr>
            <a:spLocks noGrp="1"/>
          </p:cNvSpPr>
          <p:nvPr>
            <p:ph type="ftr" sz="quarter" idx="12"/>
          </p:nvPr>
        </p:nvSpPr>
        <p:spPr/>
        <p:txBody>
          <a:bodyPr/>
          <a:lstStyle/>
          <a:p>
            <a:pPr>
              <a:defRPr/>
            </a:pPr>
            <a:r>
              <a:rPr lang="en-US" dirty="0" smtClean="0"/>
              <a:t>SPIE Astronomical Telescopes and Instrumentation:  8442-90</a:t>
            </a:r>
            <a:endParaRPr lang="en-US" dirty="0"/>
          </a:p>
        </p:txBody>
      </p:sp>
      <p:pic>
        <p:nvPicPr>
          <p:cNvPr id="9" name="Picture 8" descr="BIA.jpg"/>
          <p:cNvPicPr>
            <a:picLocks noChangeAspect="1"/>
          </p:cNvPicPr>
          <p:nvPr/>
        </p:nvPicPr>
        <p:blipFill>
          <a:blip r:embed="rId2" cstate="print"/>
          <a:stretch>
            <a:fillRect/>
          </a:stretch>
        </p:blipFill>
        <p:spPr>
          <a:xfrm>
            <a:off x="4225675" y="2473469"/>
            <a:ext cx="4789834" cy="3244364"/>
          </a:xfrm>
          <a:prstGeom prst="rect">
            <a:avLst/>
          </a:prstGeom>
        </p:spPr>
      </p:pic>
      <p:pic>
        <p:nvPicPr>
          <p:cNvPr id="10" name="Picture 9" descr="OSIMPanorama1.jpg"/>
          <p:cNvPicPr>
            <a:picLocks noChangeAspect="1"/>
          </p:cNvPicPr>
          <p:nvPr/>
        </p:nvPicPr>
        <p:blipFill>
          <a:blip r:embed="rId3" cstate="print"/>
          <a:stretch>
            <a:fillRect/>
          </a:stretch>
        </p:blipFill>
        <p:spPr>
          <a:xfrm>
            <a:off x="117880" y="2317826"/>
            <a:ext cx="3925448" cy="3398789"/>
          </a:xfrm>
          <a:prstGeom prst="rect">
            <a:avLst/>
          </a:prstGeom>
        </p:spPr>
      </p:pic>
      <p:sp>
        <p:nvSpPr>
          <p:cNvPr id="11" name="TextBox 10"/>
          <p:cNvSpPr txBox="1"/>
          <p:nvPr/>
        </p:nvSpPr>
        <p:spPr>
          <a:xfrm>
            <a:off x="4705927" y="5812837"/>
            <a:ext cx="4113652" cy="338554"/>
          </a:xfrm>
          <a:prstGeom prst="rect">
            <a:avLst/>
          </a:prstGeom>
          <a:noFill/>
        </p:spPr>
        <p:txBody>
          <a:bodyPr wrap="square" rtlCol="0">
            <a:spAutoFit/>
          </a:bodyPr>
          <a:lstStyle/>
          <a:p>
            <a:pPr algn="ctr"/>
            <a:r>
              <a:rPr lang="en-US" sz="1600" dirty="0" smtClean="0">
                <a:solidFill>
                  <a:srgbClr val="000000"/>
                </a:solidFill>
              </a:rPr>
              <a:t>Beam Image Analyzer in the 30K section (top)</a:t>
            </a:r>
            <a:endParaRPr lang="en-US" sz="1600" dirty="0">
              <a:solidFill>
                <a:srgbClr val="000000"/>
              </a:solidFill>
            </a:endParaRPr>
          </a:p>
        </p:txBody>
      </p:sp>
      <p:sp>
        <p:nvSpPr>
          <p:cNvPr id="12" name="TextBox 11"/>
          <p:cNvSpPr txBox="1"/>
          <p:nvPr/>
        </p:nvSpPr>
        <p:spPr>
          <a:xfrm>
            <a:off x="0" y="5819320"/>
            <a:ext cx="4113652" cy="338554"/>
          </a:xfrm>
          <a:prstGeom prst="rect">
            <a:avLst/>
          </a:prstGeom>
          <a:noFill/>
        </p:spPr>
        <p:txBody>
          <a:bodyPr wrap="square" rtlCol="0">
            <a:spAutoFit/>
          </a:bodyPr>
          <a:lstStyle/>
          <a:p>
            <a:pPr algn="ctr"/>
            <a:r>
              <a:rPr lang="en-US" sz="1600" dirty="0" smtClean="0">
                <a:solidFill>
                  <a:srgbClr val="000000"/>
                </a:solidFill>
              </a:rPr>
              <a:t>OSIM in the 100K section (bottom)</a:t>
            </a:r>
            <a:endParaRPr lang="en-US" sz="1600" dirty="0">
              <a:solidFill>
                <a:srgbClr val="000000"/>
              </a:solidFill>
            </a:endParaRPr>
          </a:p>
        </p:txBody>
      </p:sp>
    </p:spTree>
  </p:cSld>
  <p:clrMapOvr>
    <a:masterClrMapping/>
  </p:clrMapOvr>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_rels/theme4.xml.rels><?xml version="1.0" encoding="UTF-8" standalone="yes"?>
<Relationships xmlns="http://schemas.openxmlformats.org/package/2006/relationships"><Relationship Id="rId1" Type="http://schemas.openxmlformats.org/officeDocument/2006/relationships/image" Target="../media/image15.jpeg"/></Relationships>
</file>

<file path=ppt/theme/_rels/theme5.xml.rels><?xml version="1.0" encoding="UTF-8" standalone="yes"?>
<Relationships xmlns="http://schemas.openxmlformats.org/package/2006/relationships"><Relationship Id="rId1" Type="http://schemas.openxmlformats.org/officeDocument/2006/relationships/image" Target="../media/image8.jpeg"/></Relationships>
</file>

<file path=ppt/theme/_rels/theme6.xml.rels><?xml version="1.0" encoding="UTF-8" standalone="yes"?>
<Relationships xmlns="http://schemas.openxmlformats.org/package/2006/relationships"><Relationship Id="rId1" Type="http://schemas.openxmlformats.org/officeDocument/2006/relationships/image" Target="../media/image8.jpeg"/></Relationships>
</file>

<file path=ppt/theme/_rels/theme7.xml.rels><?xml version="1.0" encoding="UTF-8" standalone="yes"?>
<Relationships xmlns="http://schemas.openxmlformats.org/package/2006/relationships"><Relationship Id="rId1" Type="http://schemas.openxmlformats.org/officeDocument/2006/relationships/image" Target="../media/image15.jpeg"/></Relationships>
</file>

<file path=ppt/theme/_rels/theme8.xml.rels><?xml version="1.0" encoding="UTF-8" standalone="yes"?>
<Relationships xmlns="http://schemas.openxmlformats.org/package/2006/relationships"><Relationship Id="rId1" Type="http://schemas.openxmlformats.org/officeDocument/2006/relationships/image" Target="../media/image15.jpeg"/></Relationships>
</file>

<file path=ppt/theme/_rels/theme9.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eEnterprise">
  <a:themeElements>
    <a:clrScheme name="eEnterprise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fontScheme name="eEnterprise">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eEnterprise 1">
        <a:dk1>
          <a:srgbClr val="FF00FF"/>
        </a:dk1>
        <a:lt1>
          <a:srgbClr val="FFFFFF"/>
        </a:lt1>
        <a:dk2>
          <a:srgbClr val="000000"/>
        </a:dk2>
        <a:lt2>
          <a:srgbClr val="0000FF"/>
        </a:lt2>
        <a:accent1>
          <a:srgbClr val="00B4FF"/>
        </a:accent1>
        <a:accent2>
          <a:srgbClr val="FEFF00"/>
        </a:accent2>
        <a:accent3>
          <a:srgbClr val="AAAAAA"/>
        </a:accent3>
        <a:accent4>
          <a:srgbClr val="DADADA"/>
        </a:accent4>
        <a:accent5>
          <a:srgbClr val="AAD6FF"/>
        </a:accent5>
        <a:accent6>
          <a:srgbClr val="E6E700"/>
        </a:accent6>
        <a:hlink>
          <a:srgbClr val="FF0000"/>
        </a:hlink>
        <a:folHlink>
          <a:srgbClr val="00FF78"/>
        </a:folHlink>
      </a:clrScheme>
      <a:clrMap bg1="dk2" tx1="lt1" bg2="dk1" tx2="lt2" accent1="accent1" accent2="accent2" accent3="accent3" accent4="accent4" accent5="accent5" accent6="accent6" hlink="hlink" folHlink="folHlink"/>
    </a:extraClrScheme>
    <a:extraClrScheme>
      <a:clrScheme name="eEnterprise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TE PMR Input - April 2003">
  <a:themeElements>
    <a:clrScheme name="OTE PMR Input - April 2003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fontScheme name="OTE PMR Input - April 2003">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solidFill>
            <a:schemeClr val="tx1"/>
          </a:solidFill>
          <a:prstDash val="solid"/>
          <a:round/>
          <a:headEnd type="none" w="sm" len="sm"/>
          <a:tailEnd type="stealth" w="lg" len="lg"/>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solidFill>
            <a:schemeClr val="tx1"/>
          </a:solidFill>
          <a:prstDash val="solid"/>
          <a:round/>
          <a:headEnd type="none" w="sm" len="sm"/>
          <a:tailEnd type="stealth" w="lg" len="lg"/>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OTE PMR Input - April 2003 1">
        <a:dk1>
          <a:srgbClr val="FF00FF"/>
        </a:dk1>
        <a:lt1>
          <a:srgbClr val="FFFFFF"/>
        </a:lt1>
        <a:dk2>
          <a:srgbClr val="000000"/>
        </a:dk2>
        <a:lt2>
          <a:srgbClr val="0000FF"/>
        </a:lt2>
        <a:accent1>
          <a:srgbClr val="00B4FF"/>
        </a:accent1>
        <a:accent2>
          <a:srgbClr val="FEFF00"/>
        </a:accent2>
        <a:accent3>
          <a:srgbClr val="AAAAAA"/>
        </a:accent3>
        <a:accent4>
          <a:srgbClr val="DADADA"/>
        </a:accent4>
        <a:accent5>
          <a:srgbClr val="AAD6FF"/>
        </a:accent5>
        <a:accent6>
          <a:srgbClr val="E6E700"/>
        </a:accent6>
        <a:hlink>
          <a:srgbClr val="FF0000"/>
        </a:hlink>
        <a:folHlink>
          <a:srgbClr val="00FF78"/>
        </a:folHlink>
      </a:clrScheme>
      <a:clrMap bg1="dk2" tx1="lt1" bg2="dk1" tx2="lt2" accent1="accent1" accent2="accent2" accent3="accent3" accent4="accent4" accent5="accent5" accent6="accent6" hlink="hlink" folHlink="folHlink"/>
    </a:extraClrScheme>
    <a:extraClrScheme>
      <a:clrScheme name="OTE PMR Input - April 2003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Enterprise">
  <a:themeElements>
    <a:clrScheme name="eEnterprise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fontScheme name="eEnterprise">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eEnterprise 1">
        <a:dk1>
          <a:srgbClr val="FF00FF"/>
        </a:dk1>
        <a:lt1>
          <a:srgbClr val="FFFFFF"/>
        </a:lt1>
        <a:dk2>
          <a:srgbClr val="000000"/>
        </a:dk2>
        <a:lt2>
          <a:srgbClr val="0000FF"/>
        </a:lt2>
        <a:accent1>
          <a:srgbClr val="00B4FF"/>
        </a:accent1>
        <a:accent2>
          <a:srgbClr val="FEFF00"/>
        </a:accent2>
        <a:accent3>
          <a:srgbClr val="AAAAAA"/>
        </a:accent3>
        <a:accent4>
          <a:srgbClr val="DADADA"/>
        </a:accent4>
        <a:accent5>
          <a:srgbClr val="AAD6FF"/>
        </a:accent5>
        <a:accent6>
          <a:srgbClr val="E6E700"/>
        </a:accent6>
        <a:hlink>
          <a:srgbClr val="FF0000"/>
        </a:hlink>
        <a:folHlink>
          <a:srgbClr val="00FF78"/>
        </a:folHlink>
      </a:clrScheme>
      <a:clrMap bg1="dk2" tx1="lt1" bg2="dk1" tx2="lt2" accent1="accent1" accent2="accent2" accent3="accent3" accent4="accent4" accent5="accent5" accent6="accent6" hlink="hlink" folHlink="folHlink"/>
    </a:extraClrScheme>
    <a:extraClrScheme>
      <a:clrScheme name="eEnterprise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TE PMR Input - April 2003">
  <a:themeElements>
    <a:clrScheme name="OTE PMR Input - April 2003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fontScheme name="OTE PMR Input - April 2003">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solidFill>
            <a:schemeClr val="tx1"/>
          </a:solidFill>
          <a:prstDash val="solid"/>
          <a:round/>
          <a:headEnd type="none" w="sm" len="sm"/>
          <a:tailEnd type="stealth" w="lg" len="lg"/>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solidFill>
            <a:schemeClr val="tx1"/>
          </a:solidFill>
          <a:prstDash val="solid"/>
          <a:round/>
          <a:headEnd type="none" w="sm" len="sm"/>
          <a:tailEnd type="stealth" w="lg" len="lg"/>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OTE PMR Input - April 2003 1">
        <a:dk1>
          <a:srgbClr val="FF00FF"/>
        </a:dk1>
        <a:lt1>
          <a:srgbClr val="FFFFFF"/>
        </a:lt1>
        <a:dk2>
          <a:srgbClr val="000000"/>
        </a:dk2>
        <a:lt2>
          <a:srgbClr val="0000FF"/>
        </a:lt2>
        <a:accent1>
          <a:srgbClr val="00B4FF"/>
        </a:accent1>
        <a:accent2>
          <a:srgbClr val="FEFF00"/>
        </a:accent2>
        <a:accent3>
          <a:srgbClr val="AAAAAA"/>
        </a:accent3>
        <a:accent4>
          <a:srgbClr val="DADADA"/>
        </a:accent4>
        <a:accent5>
          <a:srgbClr val="AAD6FF"/>
        </a:accent5>
        <a:accent6>
          <a:srgbClr val="E6E700"/>
        </a:accent6>
        <a:hlink>
          <a:srgbClr val="FF0000"/>
        </a:hlink>
        <a:folHlink>
          <a:srgbClr val="00FF78"/>
        </a:folHlink>
      </a:clrScheme>
      <a:clrMap bg1="dk2" tx1="lt1" bg2="dk1" tx2="lt2" accent1="accent1" accent2="accent2" accent3="accent3" accent4="accent4" accent5="accent5" accent6="accent6" hlink="hlink" folHlink="folHlink"/>
    </a:extraClrScheme>
    <a:extraClrScheme>
      <a:clrScheme name="OTE PMR Input - April 2003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TE PMR Input - April 2003">
  <a:themeElements>
    <a:clrScheme name="OTE PMR Input - April 2003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fontScheme name="OTE PMR Input - April 2003">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solidFill>
            <a:schemeClr val="tx1"/>
          </a:solidFill>
          <a:prstDash val="solid"/>
          <a:round/>
          <a:headEnd type="none" w="sm" len="sm"/>
          <a:tailEnd type="stealth" w="lg" len="lg"/>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solidFill>
            <a:schemeClr val="tx1"/>
          </a:solidFill>
          <a:prstDash val="solid"/>
          <a:round/>
          <a:headEnd type="none" w="sm" len="sm"/>
          <a:tailEnd type="stealth" w="lg" len="lg"/>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OTE PMR Input - April 2003 1">
        <a:dk1>
          <a:srgbClr val="FF00FF"/>
        </a:dk1>
        <a:lt1>
          <a:srgbClr val="FFFFFF"/>
        </a:lt1>
        <a:dk2>
          <a:srgbClr val="000000"/>
        </a:dk2>
        <a:lt2>
          <a:srgbClr val="0000FF"/>
        </a:lt2>
        <a:accent1>
          <a:srgbClr val="00B4FF"/>
        </a:accent1>
        <a:accent2>
          <a:srgbClr val="FEFF00"/>
        </a:accent2>
        <a:accent3>
          <a:srgbClr val="AAAAAA"/>
        </a:accent3>
        <a:accent4>
          <a:srgbClr val="DADADA"/>
        </a:accent4>
        <a:accent5>
          <a:srgbClr val="AAD6FF"/>
        </a:accent5>
        <a:accent6>
          <a:srgbClr val="E6E700"/>
        </a:accent6>
        <a:hlink>
          <a:srgbClr val="FF0000"/>
        </a:hlink>
        <a:folHlink>
          <a:srgbClr val="00FF78"/>
        </a:folHlink>
      </a:clrScheme>
      <a:clrMap bg1="dk2" tx1="lt1" bg2="dk1" tx2="lt2" accent1="accent1" accent2="accent2" accent3="accent3" accent4="accent4" accent5="accent5" accent6="accent6" hlink="hlink" folHlink="folHlink"/>
    </a:extraClrScheme>
    <a:extraClrScheme>
      <a:clrScheme name="OTE PMR Input - April 2003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Enterprise">
  <a:themeElements>
    <a:clrScheme name="eEnterprise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fontScheme name="eEnterprise">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eEnterprise 1">
        <a:dk1>
          <a:srgbClr val="FF00FF"/>
        </a:dk1>
        <a:lt1>
          <a:srgbClr val="FFFFFF"/>
        </a:lt1>
        <a:dk2>
          <a:srgbClr val="000000"/>
        </a:dk2>
        <a:lt2>
          <a:srgbClr val="0000FF"/>
        </a:lt2>
        <a:accent1>
          <a:srgbClr val="00B4FF"/>
        </a:accent1>
        <a:accent2>
          <a:srgbClr val="FEFF00"/>
        </a:accent2>
        <a:accent3>
          <a:srgbClr val="AAAAAA"/>
        </a:accent3>
        <a:accent4>
          <a:srgbClr val="DADADA"/>
        </a:accent4>
        <a:accent5>
          <a:srgbClr val="AAD6FF"/>
        </a:accent5>
        <a:accent6>
          <a:srgbClr val="E6E700"/>
        </a:accent6>
        <a:hlink>
          <a:srgbClr val="FF0000"/>
        </a:hlink>
        <a:folHlink>
          <a:srgbClr val="00FF78"/>
        </a:folHlink>
      </a:clrScheme>
      <a:clrMap bg1="dk2" tx1="lt1" bg2="dk1" tx2="lt2" accent1="accent1" accent2="accent2" accent3="accent3" accent4="accent4" accent5="accent5" accent6="accent6" hlink="hlink" folHlink="folHlink"/>
    </a:extraClrScheme>
    <a:extraClrScheme>
      <a:clrScheme name="eEnterprise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eEnterprise">
  <a:themeElements>
    <a:clrScheme name="eEnterprise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fontScheme name="eEnterprise">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eEnterprise 1">
        <a:dk1>
          <a:srgbClr val="FF00FF"/>
        </a:dk1>
        <a:lt1>
          <a:srgbClr val="FFFFFF"/>
        </a:lt1>
        <a:dk2>
          <a:srgbClr val="000000"/>
        </a:dk2>
        <a:lt2>
          <a:srgbClr val="0000FF"/>
        </a:lt2>
        <a:accent1>
          <a:srgbClr val="00B4FF"/>
        </a:accent1>
        <a:accent2>
          <a:srgbClr val="FEFF00"/>
        </a:accent2>
        <a:accent3>
          <a:srgbClr val="AAAAAA"/>
        </a:accent3>
        <a:accent4>
          <a:srgbClr val="DADADA"/>
        </a:accent4>
        <a:accent5>
          <a:srgbClr val="AAD6FF"/>
        </a:accent5>
        <a:accent6>
          <a:srgbClr val="E6E700"/>
        </a:accent6>
        <a:hlink>
          <a:srgbClr val="FF0000"/>
        </a:hlink>
        <a:folHlink>
          <a:srgbClr val="00FF78"/>
        </a:folHlink>
      </a:clrScheme>
      <a:clrMap bg1="dk2" tx1="lt1" bg2="dk1" tx2="lt2" accent1="accent1" accent2="accent2" accent3="accent3" accent4="accent4" accent5="accent5" accent6="accent6" hlink="hlink" folHlink="folHlink"/>
    </a:extraClrScheme>
    <a:extraClrScheme>
      <a:clrScheme name="eEnterprise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eEnterprise">
  <a:themeElements>
    <a:clrScheme name="eEnterprise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fontScheme name="eEnterprise">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eEnterprise 1">
        <a:dk1>
          <a:srgbClr val="FF00FF"/>
        </a:dk1>
        <a:lt1>
          <a:srgbClr val="FFFFFF"/>
        </a:lt1>
        <a:dk2>
          <a:srgbClr val="000000"/>
        </a:dk2>
        <a:lt2>
          <a:srgbClr val="0000FF"/>
        </a:lt2>
        <a:accent1>
          <a:srgbClr val="00B4FF"/>
        </a:accent1>
        <a:accent2>
          <a:srgbClr val="FEFF00"/>
        </a:accent2>
        <a:accent3>
          <a:srgbClr val="AAAAAA"/>
        </a:accent3>
        <a:accent4>
          <a:srgbClr val="DADADA"/>
        </a:accent4>
        <a:accent5>
          <a:srgbClr val="AAD6FF"/>
        </a:accent5>
        <a:accent6>
          <a:srgbClr val="E6E700"/>
        </a:accent6>
        <a:hlink>
          <a:srgbClr val="FF0000"/>
        </a:hlink>
        <a:folHlink>
          <a:srgbClr val="00FF78"/>
        </a:folHlink>
      </a:clrScheme>
      <a:clrMap bg1="dk2" tx1="lt1" bg2="dk1" tx2="lt2" accent1="accent1" accent2="accent2" accent3="accent3" accent4="accent4" accent5="accent5" accent6="accent6" hlink="hlink" folHlink="folHlink"/>
    </a:extraClrScheme>
    <a:extraClrScheme>
      <a:clrScheme name="eEnterprise 2">
        <a:dk1>
          <a:srgbClr val="000000"/>
        </a:dk1>
        <a:lt1>
          <a:srgbClr val="FFFFFF"/>
        </a:lt1>
        <a:dk2>
          <a:srgbClr val="008FEE"/>
        </a:dk2>
        <a:lt2>
          <a:srgbClr val="868686"/>
        </a:lt2>
        <a:accent1>
          <a:srgbClr val="D4D400"/>
        </a:accent1>
        <a:accent2>
          <a:srgbClr val="000282"/>
        </a:accent2>
        <a:accent3>
          <a:srgbClr val="FFFFFF"/>
        </a:accent3>
        <a:accent4>
          <a:srgbClr val="000000"/>
        </a:accent4>
        <a:accent5>
          <a:srgbClr val="E6E6AA"/>
        </a:accent5>
        <a:accent6>
          <a:srgbClr val="000275"/>
        </a:accent6>
        <a:hlink>
          <a:srgbClr val="FF0017"/>
        </a:hlink>
        <a:folHlink>
          <a:srgbClr val="0061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C:\Documents and Settings\s076309\Desktop\02.090 S&amp;E Capabilities\ST Capabilities - Modified\eEnterprise.ppt</Template>
  <TotalTime>29710</TotalTime>
  <Pages>17</Pages>
  <Words>3256</Words>
  <Application>Microsoft Macintosh PowerPoint</Application>
  <PresentationFormat>On-screen Show (4:3)</PresentationFormat>
  <Paragraphs>576</Paragraphs>
  <Slides>26</Slides>
  <Notes>1</Notes>
  <HiddenSlides>0</HiddenSlides>
  <MMClips>0</MMClips>
  <ScaleCrop>false</ScaleCrop>
  <HeadingPairs>
    <vt:vector size="6" baseType="variant">
      <vt:variant>
        <vt:lpstr>Design Template</vt:lpstr>
      </vt:variant>
      <vt:variant>
        <vt:i4>9</vt:i4>
      </vt:variant>
      <vt:variant>
        <vt:lpstr>Embedded OLE Servers</vt:lpstr>
      </vt:variant>
      <vt:variant>
        <vt:i4>1</vt:i4>
      </vt:variant>
      <vt:variant>
        <vt:lpstr>Slide Titles</vt:lpstr>
      </vt:variant>
      <vt:variant>
        <vt:i4>26</vt:i4>
      </vt:variant>
    </vt:vector>
  </HeadingPairs>
  <TitlesOfParts>
    <vt:vector size="36" baseType="lpstr">
      <vt:lpstr>eEnterprise</vt:lpstr>
      <vt:lpstr>1_Office Theme</vt:lpstr>
      <vt:lpstr>3_OTE PMR Input - April 2003</vt:lpstr>
      <vt:lpstr>1_eEnterprise</vt:lpstr>
      <vt:lpstr>1_OTE PMR Input - April 2003</vt:lpstr>
      <vt:lpstr>2_OTE PMR Input - April 2003</vt:lpstr>
      <vt:lpstr>2_eEnterprise</vt:lpstr>
      <vt:lpstr>3_eEnterprise</vt:lpstr>
      <vt:lpstr>4_eEnterprise</vt:lpstr>
      <vt:lpstr>Visio</vt:lpstr>
      <vt:lpstr>Slide 1</vt:lpstr>
      <vt:lpstr>Agenda</vt:lpstr>
      <vt:lpstr>Philosophical Notes</vt:lpstr>
      <vt:lpstr>I&amp;T Overview - Responsibilities</vt:lpstr>
      <vt:lpstr>I&amp;T of the Integrated Science Instrument Module (ISIM)</vt:lpstr>
      <vt:lpstr>Slide 6</vt:lpstr>
      <vt:lpstr>OTE Simulator (OSIM) with Beam Image Analyzer (BIA)</vt:lpstr>
      <vt:lpstr>OSIM Is Currently Warming from Its 1st Cryo-Vac Test</vt:lpstr>
      <vt:lpstr>OSIM Cryo-Vac Confirms Its Optical Performance</vt:lpstr>
      <vt:lpstr>Key Aspects of the ISIM Cryo-Vac Program</vt:lpstr>
      <vt:lpstr>Modifications to the Baseline ISIM I&amp;T Flow</vt:lpstr>
      <vt:lpstr>Current ISIM I&amp;T Plan</vt:lpstr>
      <vt:lpstr>OTE Structure I&amp;T @ NGAS    </vt:lpstr>
      <vt:lpstr>OTE Structure I&amp;T                        </vt:lpstr>
      <vt:lpstr>OTE Structure I&amp;T  </vt:lpstr>
      <vt:lpstr>OTE Structure/Optics, ISIM Meet At GSFC for Ambient I&amp;T</vt:lpstr>
      <vt:lpstr>OTIS Testing in Historic Chamber A at JSC</vt:lpstr>
      <vt:lpstr>Key Aspects of the JSC OTIS Cryo-Vac Program</vt:lpstr>
      <vt:lpstr>JSC Chamber A Modifications Are Nearly Complete</vt:lpstr>
      <vt:lpstr>Slide 20</vt:lpstr>
      <vt:lpstr>Slide 21</vt:lpstr>
      <vt:lpstr>Slide 22</vt:lpstr>
      <vt:lpstr>Pathfinder Cryo Tests Provide Invaluable Preparation</vt:lpstr>
      <vt:lpstr>Risk Reduction/Streamlining of OTIS Cryo Test</vt:lpstr>
      <vt:lpstr>I&amp;T Flow – Observatory (NG)</vt:lpstr>
      <vt:lpstr>Summary</vt:lpstr>
    </vt:vector>
  </TitlesOfParts>
  <Company>GSFC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JWST Project Report to the PMC</dc:title>
  <dc:creator>Phil Sabelhaus</dc:creator>
  <cp:lastModifiedBy>Amber</cp:lastModifiedBy>
  <cp:revision>1728</cp:revision>
  <cp:lastPrinted>2001-06-27T17:42:43Z</cp:lastPrinted>
  <dcterms:created xsi:type="dcterms:W3CDTF">2012-08-21T14:01:23Z</dcterms:created>
  <dcterms:modified xsi:type="dcterms:W3CDTF">2012-08-21T14:01:41Z</dcterms:modified>
</cp:coreProperties>
</file>